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322" r:id="rId6"/>
    <p:sldId id="320" r:id="rId7"/>
    <p:sldId id="294" r:id="rId8"/>
    <p:sldId id="295" r:id="rId9"/>
    <p:sldId id="308" r:id="rId10"/>
    <p:sldId id="306" r:id="rId11"/>
    <p:sldId id="307" r:id="rId12"/>
    <p:sldId id="309" r:id="rId13"/>
    <p:sldId id="310" r:id="rId14"/>
    <p:sldId id="319" r:id="rId15"/>
    <p:sldId id="311" r:id="rId16"/>
    <p:sldId id="321" r:id="rId17"/>
    <p:sldId id="314" r:id="rId18"/>
  </p:sldIdLst>
  <p:sldSz cx="12192000" cy="6858000"/>
  <p:notesSz cx="6805613" cy="99441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1319"/>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4F5514-7759-4C03-9979-7FEB44ED90F4}" v="326" dt="2026-04-13T20:30:21.0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48"/>
  </p:normalViewPr>
  <p:slideViewPr>
    <p:cSldViewPr snapToGrid="0">
      <p:cViewPr varScale="1">
        <p:scale>
          <a:sx n="112" d="100"/>
          <a:sy n="112" d="100"/>
        </p:scale>
        <p:origin x="76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68147039-2329-49A5-8329-EEF696EABA7F}" type="datetimeFigureOut">
              <a:rPr lang="da-DK" smtClean="0"/>
              <a:t>04.08.2026</a:t>
            </a:fld>
            <a:endParaRPr lang="da-DK"/>
          </a:p>
        </p:txBody>
      </p:sp>
      <p:sp>
        <p:nvSpPr>
          <p:cNvPr id="4" name="Pladsholder til slidebillede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43F2DB46-CBC2-4B51-9F51-C3E0634A8087}" type="slidenum">
              <a:rPr lang="da-DK" smtClean="0"/>
              <a:t>‹nr.›</a:t>
            </a:fld>
            <a:endParaRPr lang="da-DK"/>
          </a:p>
        </p:txBody>
      </p:sp>
    </p:spTree>
    <p:extLst>
      <p:ext uri="{BB962C8B-B14F-4D97-AF65-F5344CB8AC3E}">
        <p14:creationId xmlns:p14="http://schemas.microsoft.com/office/powerpoint/2010/main" val="3120792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OBS på at der på vores hjemmeside står der INKLUSIONS klasse, skal vi ændre på tekst både på hjemmeside og i PP  - Vi er ikke et specialtilbud – der gives et bud på en formulering af målgruppen, Mette, Tora og Isabell laver en ny formulering for MÅLGRUPPEN </a:t>
            </a:r>
          </a:p>
        </p:txBody>
      </p:sp>
      <p:sp>
        <p:nvSpPr>
          <p:cNvPr id="4" name="Pladsholder til slidenummer 3"/>
          <p:cNvSpPr>
            <a:spLocks noGrp="1"/>
          </p:cNvSpPr>
          <p:nvPr>
            <p:ph type="sldNum" sz="quarter" idx="5"/>
          </p:nvPr>
        </p:nvSpPr>
        <p:spPr/>
        <p:txBody>
          <a:bodyPr/>
          <a:lstStyle/>
          <a:p>
            <a:fld id="{43F2DB46-CBC2-4B51-9F51-C3E0634A8087}" type="slidenum">
              <a:rPr lang="da-DK" smtClean="0"/>
              <a:t>4</a:t>
            </a:fld>
            <a:endParaRPr lang="da-DK"/>
          </a:p>
        </p:txBody>
      </p:sp>
    </p:spTree>
    <p:extLst>
      <p:ext uri="{BB962C8B-B14F-4D97-AF65-F5344CB8AC3E}">
        <p14:creationId xmlns:p14="http://schemas.microsoft.com/office/powerpoint/2010/main" val="1276532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3F2DB46-CBC2-4B51-9F51-C3E0634A8087}" type="slidenum">
              <a:rPr lang="da-DK" smtClean="0"/>
              <a:t>5</a:t>
            </a:fld>
            <a:endParaRPr lang="da-DK"/>
          </a:p>
        </p:txBody>
      </p:sp>
    </p:spTree>
    <p:extLst>
      <p:ext uri="{BB962C8B-B14F-4D97-AF65-F5344CB8AC3E}">
        <p14:creationId xmlns:p14="http://schemas.microsoft.com/office/powerpoint/2010/main" val="4285785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Der skal nyt skema på hjemmesiden ( med forbehold for ændringer </a:t>
            </a:r>
          </a:p>
        </p:txBody>
      </p:sp>
      <p:sp>
        <p:nvSpPr>
          <p:cNvPr id="4" name="Pladsholder til slidenummer 3"/>
          <p:cNvSpPr>
            <a:spLocks noGrp="1"/>
          </p:cNvSpPr>
          <p:nvPr>
            <p:ph type="sldNum" sz="quarter" idx="5"/>
          </p:nvPr>
        </p:nvSpPr>
        <p:spPr/>
        <p:txBody>
          <a:bodyPr/>
          <a:lstStyle/>
          <a:p>
            <a:fld id="{43F2DB46-CBC2-4B51-9F51-C3E0634A8087}" type="slidenum">
              <a:rPr lang="da-DK" smtClean="0"/>
              <a:t>7</a:t>
            </a:fld>
            <a:endParaRPr lang="da-DK"/>
          </a:p>
        </p:txBody>
      </p:sp>
    </p:spTree>
    <p:extLst>
      <p:ext uri="{BB962C8B-B14F-4D97-AF65-F5344CB8AC3E}">
        <p14:creationId xmlns:p14="http://schemas.microsoft.com/office/powerpoint/2010/main" val="3317584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nyt billede af en dagens forløb… uddyb den veksling som er virkeligheden </a:t>
            </a:r>
          </a:p>
        </p:txBody>
      </p:sp>
      <p:sp>
        <p:nvSpPr>
          <p:cNvPr id="4" name="Pladsholder til slidenummer 3"/>
          <p:cNvSpPr>
            <a:spLocks noGrp="1"/>
          </p:cNvSpPr>
          <p:nvPr>
            <p:ph type="sldNum" sz="quarter" idx="5"/>
          </p:nvPr>
        </p:nvSpPr>
        <p:spPr/>
        <p:txBody>
          <a:bodyPr/>
          <a:lstStyle/>
          <a:p>
            <a:fld id="{43F2DB46-CBC2-4B51-9F51-C3E0634A8087}" type="slidenum">
              <a:rPr lang="da-DK" smtClean="0"/>
              <a:t>8</a:t>
            </a:fld>
            <a:endParaRPr lang="da-DK"/>
          </a:p>
        </p:txBody>
      </p:sp>
    </p:spTree>
    <p:extLst>
      <p:ext uri="{BB962C8B-B14F-4D97-AF65-F5344CB8AC3E}">
        <p14:creationId xmlns:p14="http://schemas.microsoft.com/office/powerpoint/2010/main" val="3314641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ea typeface="Calibri"/>
                <a:cs typeface="Calibri"/>
              </a:rPr>
              <a:t>Toa og </a:t>
            </a:r>
            <a:r>
              <a:rPr lang="da-DK" err="1">
                <a:ea typeface="Calibri"/>
                <a:cs typeface="Calibri"/>
              </a:rPr>
              <a:t>isabell</a:t>
            </a:r>
            <a:r>
              <a:rPr lang="da-DK">
                <a:ea typeface="Calibri"/>
                <a:cs typeface="Calibri"/>
              </a:rPr>
              <a:t> skriv mere her.. </a:t>
            </a:r>
          </a:p>
        </p:txBody>
      </p:sp>
      <p:sp>
        <p:nvSpPr>
          <p:cNvPr id="4" name="Pladsholder til slidenummer 3"/>
          <p:cNvSpPr>
            <a:spLocks noGrp="1"/>
          </p:cNvSpPr>
          <p:nvPr>
            <p:ph type="sldNum" sz="quarter" idx="5"/>
          </p:nvPr>
        </p:nvSpPr>
        <p:spPr/>
        <p:txBody>
          <a:bodyPr/>
          <a:lstStyle/>
          <a:p>
            <a:fld id="{43F2DB46-CBC2-4B51-9F51-C3E0634A8087}" type="slidenum">
              <a:rPr lang="da-DK" smtClean="0"/>
              <a:t>9</a:t>
            </a:fld>
            <a:endParaRPr lang="da-DK"/>
          </a:p>
        </p:txBody>
      </p:sp>
    </p:spTree>
    <p:extLst>
      <p:ext uri="{BB962C8B-B14F-4D97-AF65-F5344CB8AC3E}">
        <p14:creationId xmlns:p14="http://schemas.microsoft.com/office/powerpoint/2010/main" val="3668056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I tilpasser virkeligheden </a:t>
            </a:r>
          </a:p>
        </p:txBody>
      </p:sp>
      <p:sp>
        <p:nvSpPr>
          <p:cNvPr id="4" name="Pladsholder til slidenummer 3"/>
          <p:cNvSpPr>
            <a:spLocks noGrp="1"/>
          </p:cNvSpPr>
          <p:nvPr>
            <p:ph type="sldNum" sz="quarter" idx="5"/>
          </p:nvPr>
        </p:nvSpPr>
        <p:spPr/>
        <p:txBody>
          <a:bodyPr/>
          <a:lstStyle/>
          <a:p>
            <a:fld id="{43F2DB46-CBC2-4B51-9F51-C3E0634A8087}" type="slidenum">
              <a:rPr lang="da-DK" smtClean="0"/>
              <a:t>10</a:t>
            </a:fld>
            <a:endParaRPr lang="da-DK"/>
          </a:p>
        </p:txBody>
      </p:sp>
    </p:spTree>
    <p:extLst>
      <p:ext uri="{BB962C8B-B14F-4D97-AF65-F5344CB8AC3E}">
        <p14:creationId xmlns:p14="http://schemas.microsoft.com/office/powerpoint/2010/main" val="2205351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Skal genbesøges </a:t>
            </a:r>
          </a:p>
        </p:txBody>
      </p:sp>
      <p:sp>
        <p:nvSpPr>
          <p:cNvPr id="4" name="Pladsholder til slidenummer 3"/>
          <p:cNvSpPr>
            <a:spLocks noGrp="1"/>
          </p:cNvSpPr>
          <p:nvPr>
            <p:ph type="sldNum" sz="quarter" idx="5"/>
          </p:nvPr>
        </p:nvSpPr>
        <p:spPr/>
        <p:txBody>
          <a:bodyPr/>
          <a:lstStyle/>
          <a:p>
            <a:fld id="{43F2DB46-CBC2-4B51-9F51-C3E0634A8087}" type="slidenum">
              <a:rPr lang="da-DK" smtClean="0"/>
              <a:t>11</a:t>
            </a:fld>
            <a:endParaRPr lang="da-DK"/>
          </a:p>
        </p:txBody>
      </p:sp>
    </p:spTree>
    <p:extLst>
      <p:ext uri="{BB962C8B-B14F-4D97-AF65-F5344CB8AC3E}">
        <p14:creationId xmlns:p14="http://schemas.microsoft.com/office/powerpoint/2010/main" val="677682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Dette slide er stadig under udvikling af Tora og Isabell</a:t>
            </a:r>
          </a:p>
        </p:txBody>
      </p:sp>
      <p:sp>
        <p:nvSpPr>
          <p:cNvPr id="4" name="Pladsholder til slidenummer 3"/>
          <p:cNvSpPr>
            <a:spLocks noGrp="1"/>
          </p:cNvSpPr>
          <p:nvPr>
            <p:ph type="sldNum" sz="quarter" idx="5"/>
          </p:nvPr>
        </p:nvSpPr>
        <p:spPr/>
        <p:txBody>
          <a:bodyPr/>
          <a:lstStyle/>
          <a:p>
            <a:fld id="{43F2DB46-CBC2-4B51-9F51-C3E0634A8087}" type="slidenum">
              <a:rPr lang="da-DK" smtClean="0"/>
              <a:t>12</a:t>
            </a:fld>
            <a:endParaRPr lang="da-DK"/>
          </a:p>
        </p:txBody>
      </p:sp>
    </p:spTree>
    <p:extLst>
      <p:ext uri="{BB962C8B-B14F-4D97-AF65-F5344CB8AC3E}">
        <p14:creationId xmlns:p14="http://schemas.microsoft.com/office/powerpoint/2010/main" val="1680372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Hele forsiden skal rettes – fra 8 til 10 – det skal fremgå at man skal målgruppevurderes af UU med mentor, så kommer ansøgningen til teamoptag – herefter sendes ansøgningen til FGU + - Først personlig samtale med lærerne på +, - så melder i til eleven - og så søger eleven hvis over 18 år eller værge ved støtte af lærerne, der sendes et dokument som så sendes til UNG.</a:t>
            </a:r>
          </a:p>
          <a:p>
            <a:endParaRPr lang="da-DK"/>
          </a:p>
          <a:p>
            <a:r>
              <a:rPr lang="da-DK"/>
              <a:t>Så..</a:t>
            </a:r>
          </a:p>
        </p:txBody>
      </p:sp>
      <p:sp>
        <p:nvSpPr>
          <p:cNvPr id="4" name="Pladsholder til slidenummer 3"/>
          <p:cNvSpPr>
            <a:spLocks noGrp="1"/>
          </p:cNvSpPr>
          <p:nvPr>
            <p:ph type="sldNum" sz="quarter" idx="5"/>
          </p:nvPr>
        </p:nvSpPr>
        <p:spPr/>
        <p:txBody>
          <a:bodyPr/>
          <a:lstStyle/>
          <a:p>
            <a:fld id="{43F2DB46-CBC2-4B51-9F51-C3E0634A8087}" type="slidenum">
              <a:rPr lang="da-DK" smtClean="0"/>
              <a:t>14</a:t>
            </a:fld>
            <a:endParaRPr lang="da-DK"/>
          </a:p>
        </p:txBody>
      </p:sp>
    </p:spTree>
    <p:extLst>
      <p:ext uri="{BB962C8B-B14F-4D97-AF65-F5344CB8AC3E}">
        <p14:creationId xmlns:p14="http://schemas.microsoft.com/office/powerpoint/2010/main" val="3450909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B25BE1-C63B-4E23-A557-FF83D6E705EC}"/>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047C158A-2147-4196-9B13-C7D99CD5F3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0563F459-24D6-4C68-A47E-379EB215C6E0}"/>
              </a:ext>
            </a:extLst>
          </p:cNvPr>
          <p:cNvSpPr>
            <a:spLocks noGrp="1"/>
          </p:cNvSpPr>
          <p:nvPr>
            <p:ph type="dt" sz="half" idx="10"/>
          </p:nvPr>
        </p:nvSpPr>
        <p:spPr/>
        <p:txBody>
          <a:bodyPr/>
          <a:lstStyle/>
          <a:p>
            <a:fld id="{1870D4C8-6B28-4AA8-8734-4461F5AD8B77}" type="datetimeFigureOut">
              <a:rPr lang="da-DK" smtClean="0"/>
              <a:t>04.08.2026</a:t>
            </a:fld>
            <a:endParaRPr lang="da-DK"/>
          </a:p>
        </p:txBody>
      </p:sp>
      <p:sp>
        <p:nvSpPr>
          <p:cNvPr id="5" name="Pladsholder til sidefod 4">
            <a:extLst>
              <a:ext uri="{FF2B5EF4-FFF2-40B4-BE49-F238E27FC236}">
                <a16:creationId xmlns:a16="http://schemas.microsoft.com/office/drawing/2014/main" id="{12637A03-55BA-4010-B728-E420DA6419D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D80B498F-1835-4D14-A26F-9D8BF1D720D7}"/>
              </a:ext>
            </a:extLst>
          </p:cNvPr>
          <p:cNvSpPr>
            <a:spLocks noGrp="1"/>
          </p:cNvSpPr>
          <p:nvPr>
            <p:ph type="sldNum" sz="quarter" idx="12"/>
          </p:nvPr>
        </p:nvSpPr>
        <p:spPr/>
        <p:txBody>
          <a:bodyPr/>
          <a:lstStyle/>
          <a:p>
            <a:fld id="{0E18A43E-6775-446E-B502-3075E07F3DD2}" type="slidenum">
              <a:rPr lang="da-DK" smtClean="0"/>
              <a:t>‹nr.›</a:t>
            </a:fld>
            <a:endParaRPr lang="da-DK"/>
          </a:p>
        </p:txBody>
      </p:sp>
    </p:spTree>
    <p:extLst>
      <p:ext uri="{BB962C8B-B14F-4D97-AF65-F5344CB8AC3E}">
        <p14:creationId xmlns:p14="http://schemas.microsoft.com/office/powerpoint/2010/main" val="3419041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C5521E-E6A8-4EC2-855D-5304315FEB3D}"/>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EACF46A5-7DA5-404D-A9A3-7AFF83879DF2}"/>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23A2323-35D6-421B-BBCC-39CC942AF659}"/>
              </a:ext>
            </a:extLst>
          </p:cNvPr>
          <p:cNvSpPr>
            <a:spLocks noGrp="1"/>
          </p:cNvSpPr>
          <p:nvPr>
            <p:ph type="dt" sz="half" idx="10"/>
          </p:nvPr>
        </p:nvSpPr>
        <p:spPr/>
        <p:txBody>
          <a:bodyPr/>
          <a:lstStyle/>
          <a:p>
            <a:fld id="{1870D4C8-6B28-4AA8-8734-4461F5AD8B77}" type="datetimeFigureOut">
              <a:rPr lang="da-DK" smtClean="0"/>
              <a:t>04.08.2026</a:t>
            </a:fld>
            <a:endParaRPr lang="da-DK"/>
          </a:p>
        </p:txBody>
      </p:sp>
      <p:sp>
        <p:nvSpPr>
          <p:cNvPr id="5" name="Pladsholder til sidefod 4">
            <a:extLst>
              <a:ext uri="{FF2B5EF4-FFF2-40B4-BE49-F238E27FC236}">
                <a16:creationId xmlns:a16="http://schemas.microsoft.com/office/drawing/2014/main" id="{4BD9635C-10EE-4312-9361-61AF10F33A8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2180987-FE0A-4BAB-8C91-5019B134BE64}"/>
              </a:ext>
            </a:extLst>
          </p:cNvPr>
          <p:cNvSpPr>
            <a:spLocks noGrp="1"/>
          </p:cNvSpPr>
          <p:nvPr>
            <p:ph type="sldNum" sz="quarter" idx="12"/>
          </p:nvPr>
        </p:nvSpPr>
        <p:spPr/>
        <p:txBody>
          <a:bodyPr/>
          <a:lstStyle/>
          <a:p>
            <a:fld id="{0E18A43E-6775-446E-B502-3075E07F3DD2}" type="slidenum">
              <a:rPr lang="da-DK" smtClean="0"/>
              <a:t>‹nr.›</a:t>
            </a:fld>
            <a:endParaRPr lang="da-DK"/>
          </a:p>
        </p:txBody>
      </p:sp>
    </p:spTree>
    <p:extLst>
      <p:ext uri="{BB962C8B-B14F-4D97-AF65-F5344CB8AC3E}">
        <p14:creationId xmlns:p14="http://schemas.microsoft.com/office/powerpoint/2010/main" val="428461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FB240E49-7EC9-4A83-9C99-EA6F70E6349E}"/>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54A65C72-748F-4BB4-8889-20F0FCE9A231}"/>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2254BF8-115A-4C43-BCA1-7E4D935495E7}"/>
              </a:ext>
            </a:extLst>
          </p:cNvPr>
          <p:cNvSpPr>
            <a:spLocks noGrp="1"/>
          </p:cNvSpPr>
          <p:nvPr>
            <p:ph type="dt" sz="half" idx="10"/>
          </p:nvPr>
        </p:nvSpPr>
        <p:spPr/>
        <p:txBody>
          <a:bodyPr/>
          <a:lstStyle/>
          <a:p>
            <a:fld id="{1870D4C8-6B28-4AA8-8734-4461F5AD8B77}" type="datetimeFigureOut">
              <a:rPr lang="da-DK" smtClean="0"/>
              <a:t>04.08.2026</a:t>
            </a:fld>
            <a:endParaRPr lang="da-DK"/>
          </a:p>
        </p:txBody>
      </p:sp>
      <p:sp>
        <p:nvSpPr>
          <p:cNvPr id="5" name="Pladsholder til sidefod 4">
            <a:extLst>
              <a:ext uri="{FF2B5EF4-FFF2-40B4-BE49-F238E27FC236}">
                <a16:creationId xmlns:a16="http://schemas.microsoft.com/office/drawing/2014/main" id="{6710A464-A6A8-43D6-8F31-B19C406F0EA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21BFB881-4F7F-4000-8D37-B43F3DF61D68}"/>
              </a:ext>
            </a:extLst>
          </p:cNvPr>
          <p:cNvSpPr>
            <a:spLocks noGrp="1"/>
          </p:cNvSpPr>
          <p:nvPr>
            <p:ph type="sldNum" sz="quarter" idx="12"/>
          </p:nvPr>
        </p:nvSpPr>
        <p:spPr/>
        <p:txBody>
          <a:bodyPr/>
          <a:lstStyle/>
          <a:p>
            <a:fld id="{0E18A43E-6775-446E-B502-3075E07F3DD2}" type="slidenum">
              <a:rPr lang="da-DK" smtClean="0"/>
              <a:t>‹nr.›</a:t>
            </a:fld>
            <a:endParaRPr lang="da-DK"/>
          </a:p>
        </p:txBody>
      </p:sp>
    </p:spTree>
    <p:extLst>
      <p:ext uri="{BB962C8B-B14F-4D97-AF65-F5344CB8AC3E}">
        <p14:creationId xmlns:p14="http://schemas.microsoft.com/office/powerpoint/2010/main" val="2594663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E9CD93-DD7B-4BE4-8383-C3C41F65145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F80710FD-FD34-435B-960F-B3B843EF5AB1}"/>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DABE0A6B-29A8-415D-BADD-7C1C489EF9C3}"/>
              </a:ext>
            </a:extLst>
          </p:cNvPr>
          <p:cNvSpPr>
            <a:spLocks noGrp="1"/>
          </p:cNvSpPr>
          <p:nvPr>
            <p:ph type="dt" sz="half" idx="10"/>
          </p:nvPr>
        </p:nvSpPr>
        <p:spPr/>
        <p:txBody>
          <a:bodyPr/>
          <a:lstStyle/>
          <a:p>
            <a:fld id="{1870D4C8-6B28-4AA8-8734-4461F5AD8B77}" type="datetimeFigureOut">
              <a:rPr lang="da-DK" smtClean="0"/>
              <a:t>04.08.2026</a:t>
            </a:fld>
            <a:endParaRPr lang="da-DK"/>
          </a:p>
        </p:txBody>
      </p:sp>
      <p:sp>
        <p:nvSpPr>
          <p:cNvPr id="5" name="Pladsholder til sidefod 4">
            <a:extLst>
              <a:ext uri="{FF2B5EF4-FFF2-40B4-BE49-F238E27FC236}">
                <a16:creationId xmlns:a16="http://schemas.microsoft.com/office/drawing/2014/main" id="{64ACB5FA-187E-405D-B445-6518FB0196D7}"/>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078B1D7-F0D6-4EC6-8CE2-72AA2492911D}"/>
              </a:ext>
            </a:extLst>
          </p:cNvPr>
          <p:cNvSpPr>
            <a:spLocks noGrp="1"/>
          </p:cNvSpPr>
          <p:nvPr>
            <p:ph type="sldNum" sz="quarter" idx="12"/>
          </p:nvPr>
        </p:nvSpPr>
        <p:spPr/>
        <p:txBody>
          <a:bodyPr/>
          <a:lstStyle/>
          <a:p>
            <a:fld id="{0E18A43E-6775-446E-B502-3075E07F3DD2}" type="slidenum">
              <a:rPr lang="da-DK" smtClean="0"/>
              <a:t>‹nr.›</a:t>
            </a:fld>
            <a:endParaRPr lang="da-DK"/>
          </a:p>
        </p:txBody>
      </p:sp>
    </p:spTree>
    <p:extLst>
      <p:ext uri="{BB962C8B-B14F-4D97-AF65-F5344CB8AC3E}">
        <p14:creationId xmlns:p14="http://schemas.microsoft.com/office/powerpoint/2010/main" val="3857467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81B6C9-CEF5-4B15-AA6E-0748407B39CD}"/>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0A93D28E-DFFC-4202-A646-2ACAC2170D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D667545F-05D5-4900-B7C1-5403B7D27F3D}"/>
              </a:ext>
            </a:extLst>
          </p:cNvPr>
          <p:cNvSpPr>
            <a:spLocks noGrp="1"/>
          </p:cNvSpPr>
          <p:nvPr>
            <p:ph type="dt" sz="half" idx="10"/>
          </p:nvPr>
        </p:nvSpPr>
        <p:spPr/>
        <p:txBody>
          <a:bodyPr/>
          <a:lstStyle/>
          <a:p>
            <a:fld id="{1870D4C8-6B28-4AA8-8734-4461F5AD8B77}" type="datetimeFigureOut">
              <a:rPr lang="da-DK" smtClean="0"/>
              <a:t>04.08.2026</a:t>
            </a:fld>
            <a:endParaRPr lang="da-DK"/>
          </a:p>
        </p:txBody>
      </p:sp>
      <p:sp>
        <p:nvSpPr>
          <p:cNvPr id="5" name="Pladsholder til sidefod 4">
            <a:extLst>
              <a:ext uri="{FF2B5EF4-FFF2-40B4-BE49-F238E27FC236}">
                <a16:creationId xmlns:a16="http://schemas.microsoft.com/office/drawing/2014/main" id="{7D5893C7-D955-46BB-924B-DDF320CA674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55C79710-14AA-4DFF-AA75-56D07B99E795}"/>
              </a:ext>
            </a:extLst>
          </p:cNvPr>
          <p:cNvSpPr>
            <a:spLocks noGrp="1"/>
          </p:cNvSpPr>
          <p:nvPr>
            <p:ph type="sldNum" sz="quarter" idx="12"/>
          </p:nvPr>
        </p:nvSpPr>
        <p:spPr/>
        <p:txBody>
          <a:bodyPr/>
          <a:lstStyle/>
          <a:p>
            <a:fld id="{0E18A43E-6775-446E-B502-3075E07F3DD2}" type="slidenum">
              <a:rPr lang="da-DK" smtClean="0"/>
              <a:t>‹nr.›</a:t>
            </a:fld>
            <a:endParaRPr lang="da-DK"/>
          </a:p>
        </p:txBody>
      </p:sp>
    </p:spTree>
    <p:extLst>
      <p:ext uri="{BB962C8B-B14F-4D97-AF65-F5344CB8AC3E}">
        <p14:creationId xmlns:p14="http://schemas.microsoft.com/office/powerpoint/2010/main" val="2763282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C981CE-F304-4DCA-B474-81856C74E6BE}"/>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B8B613A9-BD36-48DB-82BC-6C082B4F4971}"/>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EFECE93C-3546-4BAB-9F52-784468770AEE}"/>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30252457-4135-4933-B2BC-4E90A9777367}"/>
              </a:ext>
            </a:extLst>
          </p:cNvPr>
          <p:cNvSpPr>
            <a:spLocks noGrp="1"/>
          </p:cNvSpPr>
          <p:nvPr>
            <p:ph type="dt" sz="half" idx="10"/>
          </p:nvPr>
        </p:nvSpPr>
        <p:spPr/>
        <p:txBody>
          <a:bodyPr/>
          <a:lstStyle/>
          <a:p>
            <a:fld id="{1870D4C8-6B28-4AA8-8734-4461F5AD8B77}" type="datetimeFigureOut">
              <a:rPr lang="da-DK" smtClean="0"/>
              <a:t>04.08.2026</a:t>
            </a:fld>
            <a:endParaRPr lang="da-DK"/>
          </a:p>
        </p:txBody>
      </p:sp>
      <p:sp>
        <p:nvSpPr>
          <p:cNvPr id="6" name="Pladsholder til sidefod 5">
            <a:extLst>
              <a:ext uri="{FF2B5EF4-FFF2-40B4-BE49-F238E27FC236}">
                <a16:creationId xmlns:a16="http://schemas.microsoft.com/office/drawing/2014/main" id="{A0A73865-C812-46B2-AD91-F9883C97FD9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55E20B76-5C56-4A35-B0A0-AF1764CC44C5}"/>
              </a:ext>
            </a:extLst>
          </p:cNvPr>
          <p:cNvSpPr>
            <a:spLocks noGrp="1"/>
          </p:cNvSpPr>
          <p:nvPr>
            <p:ph type="sldNum" sz="quarter" idx="12"/>
          </p:nvPr>
        </p:nvSpPr>
        <p:spPr/>
        <p:txBody>
          <a:bodyPr/>
          <a:lstStyle/>
          <a:p>
            <a:fld id="{0E18A43E-6775-446E-B502-3075E07F3DD2}" type="slidenum">
              <a:rPr lang="da-DK" smtClean="0"/>
              <a:t>‹nr.›</a:t>
            </a:fld>
            <a:endParaRPr lang="da-DK"/>
          </a:p>
        </p:txBody>
      </p:sp>
    </p:spTree>
    <p:extLst>
      <p:ext uri="{BB962C8B-B14F-4D97-AF65-F5344CB8AC3E}">
        <p14:creationId xmlns:p14="http://schemas.microsoft.com/office/powerpoint/2010/main" val="2502830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D540F5-F6F9-434F-9C89-B97D4BAFABCF}"/>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FF35419-43F1-41A8-B562-9D032E5A46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52A1E89B-C462-4DED-8C3A-0B4B51E61CD9}"/>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6AE626F5-9E77-474A-B689-B159582980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964AACA6-9CA9-4910-819B-CFBF11788CE9}"/>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517C133D-1EB1-48F3-8524-584374B32CBE}"/>
              </a:ext>
            </a:extLst>
          </p:cNvPr>
          <p:cNvSpPr>
            <a:spLocks noGrp="1"/>
          </p:cNvSpPr>
          <p:nvPr>
            <p:ph type="dt" sz="half" idx="10"/>
          </p:nvPr>
        </p:nvSpPr>
        <p:spPr/>
        <p:txBody>
          <a:bodyPr/>
          <a:lstStyle/>
          <a:p>
            <a:fld id="{1870D4C8-6B28-4AA8-8734-4461F5AD8B77}" type="datetimeFigureOut">
              <a:rPr lang="da-DK" smtClean="0"/>
              <a:t>04.08.2026</a:t>
            </a:fld>
            <a:endParaRPr lang="da-DK"/>
          </a:p>
        </p:txBody>
      </p:sp>
      <p:sp>
        <p:nvSpPr>
          <p:cNvPr id="8" name="Pladsholder til sidefod 7">
            <a:extLst>
              <a:ext uri="{FF2B5EF4-FFF2-40B4-BE49-F238E27FC236}">
                <a16:creationId xmlns:a16="http://schemas.microsoft.com/office/drawing/2014/main" id="{DDA399C8-A271-404A-BB68-5963E9BF306E}"/>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61340E96-8C37-4209-873C-F2B50CEA60BB}"/>
              </a:ext>
            </a:extLst>
          </p:cNvPr>
          <p:cNvSpPr>
            <a:spLocks noGrp="1"/>
          </p:cNvSpPr>
          <p:nvPr>
            <p:ph type="sldNum" sz="quarter" idx="12"/>
          </p:nvPr>
        </p:nvSpPr>
        <p:spPr/>
        <p:txBody>
          <a:bodyPr/>
          <a:lstStyle/>
          <a:p>
            <a:fld id="{0E18A43E-6775-446E-B502-3075E07F3DD2}" type="slidenum">
              <a:rPr lang="da-DK" smtClean="0"/>
              <a:t>‹nr.›</a:t>
            </a:fld>
            <a:endParaRPr lang="da-DK"/>
          </a:p>
        </p:txBody>
      </p:sp>
    </p:spTree>
    <p:extLst>
      <p:ext uri="{BB962C8B-B14F-4D97-AF65-F5344CB8AC3E}">
        <p14:creationId xmlns:p14="http://schemas.microsoft.com/office/powerpoint/2010/main" val="2588250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AAA7C0-D508-45C2-9511-2454BEFA13C7}"/>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11908BB1-420B-43CF-9E07-594441B6C18F}"/>
              </a:ext>
            </a:extLst>
          </p:cNvPr>
          <p:cNvSpPr>
            <a:spLocks noGrp="1"/>
          </p:cNvSpPr>
          <p:nvPr>
            <p:ph type="dt" sz="half" idx="10"/>
          </p:nvPr>
        </p:nvSpPr>
        <p:spPr/>
        <p:txBody>
          <a:bodyPr/>
          <a:lstStyle/>
          <a:p>
            <a:fld id="{1870D4C8-6B28-4AA8-8734-4461F5AD8B77}" type="datetimeFigureOut">
              <a:rPr lang="da-DK" smtClean="0"/>
              <a:t>04.08.2026</a:t>
            </a:fld>
            <a:endParaRPr lang="da-DK"/>
          </a:p>
        </p:txBody>
      </p:sp>
      <p:sp>
        <p:nvSpPr>
          <p:cNvPr id="4" name="Pladsholder til sidefod 3">
            <a:extLst>
              <a:ext uri="{FF2B5EF4-FFF2-40B4-BE49-F238E27FC236}">
                <a16:creationId xmlns:a16="http://schemas.microsoft.com/office/drawing/2014/main" id="{441DB238-8389-4EC6-9AE8-2716F536F051}"/>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2375F6D9-3079-4E8A-BADC-908BCCD784E0}"/>
              </a:ext>
            </a:extLst>
          </p:cNvPr>
          <p:cNvSpPr>
            <a:spLocks noGrp="1"/>
          </p:cNvSpPr>
          <p:nvPr>
            <p:ph type="sldNum" sz="quarter" idx="12"/>
          </p:nvPr>
        </p:nvSpPr>
        <p:spPr/>
        <p:txBody>
          <a:bodyPr/>
          <a:lstStyle/>
          <a:p>
            <a:fld id="{0E18A43E-6775-446E-B502-3075E07F3DD2}" type="slidenum">
              <a:rPr lang="da-DK" smtClean="0"/>
              <a:t>‹nr.›</a:t>
            </a:fld>
            <a:endParaRPr lang="da-DK"/>
          </a:p>
        </p:txBody>
      </p:sp>
    </p:spTree>
    <p:extLst>
      <p:ext uri="{BB962C8B-B14F-4D97-AF65-F5344CB8AC3E}">
        <p14:creationId xmlns:p14="http://schemas.microsoft.com/office/powerpoint/2010/main" val="4223278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2B3F9126-AED0-493C-A6DA-ABF9AD682625}"/>
              </a:ext>
            </a:extLst>
          </p:cNvPr>
          <p:cNvSpPr>
            <a:spLocks noGrp="1"/>
          </p:cNvSpPr>
          <p:nvPr>
            <p:ph type="dt" sz="half" idx="10"/>
          </p:nvPr>
        </p:nvSpPr>
        <p:spPr/>
        <p:txBody>
          <a:bodyPr/>
          <a:lstStyle/>
          <a:p>
            <a:fld id="{1870D4C8-6B28-4AA8-8734-4461F5AD8B77}" type="datetimeFigureOut">
              <a:rPr lang="da-DK" smtClean="0"/>
              <a:t>04.08.2026</a:t>
            </a:fld>
            <a:endParaRPr lang="da-DK"/>
          </a:p>
        </p:txBody>
      </p:sp>
      <p:sp>
        <p:nvSpPr>
          <p:cNvPr id="3" name="Pladsholder til sidefod 2">
            <a:extLst>
              <a:ext uri="{FF2B5EF4-FFF2-40B4-BE49-F238E27FC236}">
                <a16:creationId xmlns:a16="http://schemas.microsoft.com/office/drawing/2014/main" id="{413AC8F0-A4E4-4BD0-A61A-89FCF754E923}"/>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7422DA06-2B8B-4C79-8B32-8B999363696E}"/>
              </a:ext>
            </a:extLst>
          </p:cNvPr>
          <p:cNvSpPr>
            <a:spLocks noGrp="1"/>
          </p:cNvSpPr>
          <p:nvPr>
            <p:ph type="sldNum" sz="quarter" idx="12"/>
          </p:nvPr>
        </p:nvSpPr>
        <p:spPr/>
        <p:txBody>
          <a:bodyPr/>
          <a:lstStyle/>
          <a:p>
            <a:fld id="{0E18A43E-6775-446E-B502-3075E07F3DD2}" type="slidenum">
              <a:rPr lang="da-DK" smtClean="0"/>
              <a:t>‹nr.›</a:t>
            </a:fld>
            <a:endParaRPr lang="da-DK"/>
          </a:p>
        </p:txBody>
      </p:sp>
    </p:spTree>
    <p:extLst>
      <p:ext uri="{BB962C8B-B14F-4D97-AF65-F5344CB8AC3E}">
        <p14:creationId xmlns:p14="http://schemas.microsoft.com/office/powerpoint/2010/main" val="759813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A12650-2070-436A-AB95-64E788B35363}"/>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3D867FE9-C0A9-4319-810B-601C2DED4A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634E435-11C7-47AE-A6FC-C19C83D149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127C086A-3810-4475-A156-7C35F3DBEF1F}"/>
              </a:ext>
            </a:extLst>
          </p:cNvPr>
          <p:cNvSpPr>
            <a:spLocks noGrp="1"/>
          </p:cNvSpPr>
          <p:nvPr>
            <p:ph type="dt" sz="half" idx="10"/>
          </p:nvPr>
        </p:nvSpPr>
        <p:spPr/>
        <p:txBody>
          <a:bodyPr/>
          <a:lstStyle/>
          <a:p>
            <a:fld id="{1870D4C8-6B28-4AA8-8734-4461F5AD8B77}" type="datetimeFigureOut">
              <a:rPr lang="da-DK" smtClean="0"/>
              <a:t>04.08.2026</a:t>
            </a:fld>
            <a:endParaRPr lang="da-DK"/>
          </a:p>
        </p:txBody>
      </p:sp>
      <p:sp>
        <p:nvSpPr>
          <p:cNvPr id="6" name="Pladsholder til sidefod 5">
            <a:extLst>
              <a:ext uri="{FF2B5EF4-FFF2-40B4-BE49-F238E27FC236}">
                <a16:creationId xmlns:a16="http://schemas.microsoft.com/office/drawing/2014/main" id="{480FECEE-29CD-4298-984A-644C3B9DA656}"/>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F69D258D-0358-41C7-86CD-91EF56064B57}"/>
              </a:ext>
            </a:extLst>
          </p:cNvPr>
          <p:cNvSpPr>
            <a:spLocks noGrp="1"/>
          </p:cNvSpPr>
          <p:nvPr>
            <p:ph type="sldNum" sz="quarter" idx="12"/>
          </p:nvPr>
        </p:nvSpPr>
        <p:spPr/>
        <p:txBody>
          <a:bodyPr/>
          <a:lstStyle/>
          <a:p>
            <a:fld id="{0E18A43E-6775-446E-B502-3075E07F3DD2}" type="slidenum">
              <a:rPr lang="da-DK" smtClean="0"/>
              <a:t>‹nr.›</a:t>
            </a:fld>
            <a:endParaRPr lang="da-DK"/>
          </a:p>
        </p:txBody>
      </p:sp>
    </p:spTree>
    <p:extLst>
      <p:ext uri="{BB962C8B-B14F-4D97-AF65-F5344CB8AC3E}">
        <p14:creationId xmlns:p14="http://schemas.microsoft.com/office/powerpoint/2010/main" val="2509995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4824FB-897D-432B-BD14-0B7E29945A3F}"/>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86D4ACFA-B4AF-4A44-8DEA-38F1CAAD68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p>
        </p:txBody>
      </p:sp>
      <p:sp>
        <p:nvSpPr>
          <p:cNvPr id="4" name="Pladsholder til tekst 3">
            <a:extLst>
              <a:ext uri="{FF2B5EF4-FFF2-40B4-BE49-F238E27FC236}">
                <a16:creationId xmlns:a16="http://schemas.microsoft.com/office/drawing/2014/main" id="{4F9FE38C-D728-4302-8078-5092A542CB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36D6C010-1250-4C7B-A06B-343E0FABF528}"/>
              </a:ext>
            </a:extLst>
          </p:cNvPr>
          <p:cNvSpPr>
            <a:spLocks noGrp="1"/>
          </p:cNvSpPr>
          <p:nvPr>
            <p:ph type="dt" sz="half" idx="10"/>
          </p:nvPr>
        </p:nvSpPr>
        <p:spPr/>
        <p:txBody>
          <a:bodyPr/>
          <a:lstStyle/>
          <a:p>
            <a:fld id="{1870D4C8-6B28-4AA8-8734-4461F5AD8B77}" type="datetimeFigureOut">
              <a:rPr lang="da-DK" smtClean="0"/>
              <a:t>04.08.2026</a:t>
            </a:fld>
            <a:endParaRPr lang="da-DK"/>
          </a:p>
        </p:txBody>
      </p:sp>
      <p:sp>
        <p:nvSpPr>
          <p:cNvPr id="6" name="Pladsholder til sidefod 5">
            <a:extLst>
              <a:ext uri="{FF2B5EF4-FFF2-40B4-BE49-F238E27FC236}">
                <a16:creationId xmlns:a16="http://schemas.microsoft.com/office/drawing/2014/main" id="{9B1C1CDD-1E08-437A-9194-30B68F0425B4}"/>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A0078E1D-4C4F-48AE-A24D-7234294097A7}"/>
              </a:ext>
            </a:extLst>
          </p:cNvPr>
          <p:cNvSpPr>
            <a:spLocks noGrp="1"/>
          </p:cNvSpPr>
          <p:nvPr>
            <p:ph type="sldNum" sz="quarter" idx="12"/>
          </p:nvPr>
        </p:nvSpPr>
        <p:spPr/>
        <p:txBody>
          <a:bodyPr/>
          <a:lstStyle/>
          <a:p>
            <a:fld id="{0E18A43E-6775-446E-B502-3075E07F3DD2}" type="slidenum">
              <a:rPr lang="da-DK" smtClean="0"/>
              <a:t>‹nr.›</a:t>
            </a:fld>
            <a:endParaRPr lang="da-DK"/>
          </a:p>
        </p:txBody>
      </p:sp>
    </p:spTree>
    <p:extLst>
      <p:ext uri="{BB962C8B-B14F-4D97-AF65-F5344CB8AC3E}">
        <p14:creationId xmlns:p14="http://schemas.microsoft.com/office/powerpoint/2010/main" val="2707388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82F112C2-B969-4966-9931-08B842F7EE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FC012A7-35A3-4F74-B6F6-FAD5F8470A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34BD2BB-40D6-4C75-A3BC-FBEBCADB62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70D4C8-6B28-4AA8-8734-4461F5AD8B77}" type="datetimeFigureOut">
              <a:rPr lang="da-DK" smtClean="0"/>
              <a:t>04.08.2026</a:t>
            </a:fld>
            <a:endParaRPr lang="da-DK"/>
          </a:p>
        </p:txBody>
      </p:sp>
      <p:sp>
        <p:nvSpPr>
          <p:cNvPr id="5" name="Pladsholder til sidefod 4">
            <a:extLst>
              <a:ext uri="{FF2B5EF4-FFF2-40B4-BE49-F238E27FC236}">
                <a16:creationId xmlns:a16="http://schemas.microsoft.com/office/drawing/2014/main" id="{25A52A35-553D-4748-B838-3BC9597C38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8978B63D-044B-4D51-82DB-FA77A449CD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18A43E-6775-446E-B502-3075E07F3DD2}" type="slidenum">
              <a:rPr lang="da-DK" smtClean="0"/>
              <a:t>‹nr.›</a:t>
            </a:fld>
            <a:endParaRPr lang="da-DK"/>
          </a:p>
        </p:txBody>
      </p:sp>
    </p:spTree>
    <p:extLst>
      <p:ext uri="{BB962C8B-B14F-4D97-AF65-F5344CB8AC3E}">
        <p14:creationId xmlns:p14="http://schemas.microsoft.com/office/powerpoint/2010/main" val="1116518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20.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23.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4.svg"/></Relationships>
</file>

<file path=ppt/slides/_rels/slide1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8.svg"/></Relationships>
</file>

<file path=ppt/slides/_rels/slide13.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fguhovedstaden.dk/rundvisnin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7.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Billede 21" descr="Et billede, der indeholder sol, solnedgang, lys, sløret&#10;&#10;Automatisk genereret beskrivelse">
            <a:extLst>
              <a:ext uri="{FF2B5EF4-FFF2-40B4-BE49-F238E27FC236}">
                <a16:creationId xmlns:a16="http://schemas.microsoft.com/office/drawing/2014/main" id="{0D7B5684-6162-4D23-9533-605611FB7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Graphic 1">
            <a:extLst>
              <a:ext uri="{FF2B5EF4-FFF2-40B4-BE49-F238E27FC236}">
                <a16:creationId xmlns:a16="http://schemas.microsoft.com/office/drawing/2014/main" id="{B17E05D6-23E0-4192-AFCA-17D483A74DD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64072" y="1083086"/>
            <a:ext cx="3863856" cy="4691828"/>
          </a:xfrm>
          <a:prstGeom prst="rect">
            <a:avLst/>
          </a:prstGeom>
        </p:spPr>
      </p:pic>
      <p:sp>
        <p:nvSpPr>
          <p:cNvPr id="6" name="Plustegn 5">
            <a:extLst>
              <a:ext uri="{FF2B5EF4-FFF2-40B4-BE49-F238E27FC236}">
                <a16:creationId xmlns:a16="http://schemas.microsoft.com/office/drawing/2014/main" id="{B604CDEE-2AD5-41D8-B3F7-B6BFF5D8B39B}"/>
              </a:ext>
            </a:extLst>
          </p:cNvPr>
          <p:cNvSpPr/>
          <p:nvPr/>
        </p:nvSpPr>
        <p:spPr>
          <a:xfrm>
            <a:off x="7703550" y="3394710"/>
            <a:ext cx="991329" cy="914401"/>
          </a:xfrm>
          <a:prstGeom prst="mathPlus">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Tekstfelt 4">
            <a:extLst>
              <a:ext uri="{FF2B5EF4-FFF2-40B4-BE49-F238E27FC236}">
                <a16:creationId xmlns:a16="http://schemas.microsoft.com/office/drawing/2014/main" id="{8869C4F7-3E27-A9FA-482C-8AE8E290ABA4}"/>
              </a:ext>
            </a:extLst>
          </p:cNvPr>
          <p:cNvSpPr txBox="1"/>
          <p:nvPr/>
        </p:nvSpPr>
        <p:spPr>
          <a:xfrm>
            <a:off x="8786319" y="3297912"/>
            <a:ext cx="3078021" cy="1107996"/>
          </a:xfrm>
          <a:prstGeom prst="rect">
            <a:avLst/>
          </a:prstGeom>
          <a:noFill/>
        </p:spPr>
        <p:txBody>
          <a:bodyPr wrap="square" rtlCol="0">
            <a:spAutoFit/>
          </a:bodyPr>
          <a:lstStyle/>
          <a:p>
            <a:r>
              <a:rPr lang="da-DK" sz="6600" b="1" dirty="0">
                <a:solidFill>
                  <a:schemeClr val="bg1"/>
                </a:solidFill>
                <a:latin typeface="DIN Alternate" panose="020B0500000000000000" pitchFamily="34" charset="77"/>
              </a:rPr>
              <a:t>ALMEN</a:t>
            </a:r>
          </a:p>
        </p:txBody>
      </p:sp>
    </p:spTree>
    <p:extLst>
      <p:ext uri="{BB962C8B-B14F-4D97-AF65-F5344CB8AC3E}">
        <p14:creationId xmlns:p14="http://schemas.microsoft.com/office/powerpoint/2010/main" val="1175043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F198D1ED-935B-43EF-99DD-4329C187CBA4}"/>
              </a:ext>
            </a:extLst>
          </p:cNvPr>
          <p:cNvSpPr txBox="1">
            <a:spLocks/>
          </p:cNvSpPr>
          <p:nvPr/>
        </p:nvSpPr>
        <p:spPr>
          <a:xfrm>
            <a:off x="838200" y="-7345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b="1">
                <a:solidFill>
                  <a:srgbClr val="FF0000"/>
                </a:solidFill>
                <a:cs typeface="Calibri Light"/>
              </a:rPr>
              <a:t>Plus og PASE</a:t>
            </a:r>
            <a:endParaRPr lang="en-US"/>
          </a:p>
        </p:txBody>
      </p:sp>
      <p:sp>
        <p:nvSpPr>
          <p:cNvPr id="16" name="Pladsholder til indhold 15">
            <a:extLst>
              <a:ext uri="{FF2B5EF4-FFF2-40B4-BE49-F238E27FC236}">
                <a16:creationId xmlns:a16="http://schemas.microsoft.com/office/drawing/2014/main" id="{1A1B7A41-47AE-421E-A24E-6699DFDD9395}"/>
              </a:ext>
            </a:extLst>
          </p:cNvPr>
          <p:cNvSpPr>
            <a:spLocks noGrp="1"/>
          </p:cNvSpPr>
          <p:nvPr>
            <p:ph idx="1"/>
          </p:nvPr>
        </p:nvSpPr>
        <p:spPr>
          <a:xfrm>
            <a:off x="643431" y="779111"/>
            <a:ext cx="10710369" cy="5168570"/>
          </a:xfrm>
          <a:noFill/>
          <a:ln>
            <a:noFill/>
          </a:ln>
        </p:spPr>
        <p:txBody>
          <a:bodyPr vert="horz" lIns="91440" tIns="45720" rIns="91440" bIns="45720" rtlCol="0" anchor="t">
            <a:noAutofit/>
          </a:bodyPr>
          <a:lstStyle/>
          <a:p>
            <a:pPr>
              <a:lnSpc>
                <a:spcPct val="120000"/>
              </a:lnSpc>
              <a:spcBef>
                <a:spcPts val="0"/>
              </a:spcBef>
              <a:spcAft>
                <a:spcPts val="600"/>
              </a:spcAft>
              <a:buNone/>
            </a:pPr>
            <a:r>
              <a:rPr lang="da-DK" sz="2600" b="1" dirty="0">
                <a:latin typeface="+mj-lt"/>
              </a:rPr>
              <a:t>Plus</a:t>
            </a:r>
          </a:p>
          <a:p>
            <a:pPr marL="0" indent="0">
              <a:lnSpc>
                <a:spcPct val="120000"/>
              </a:lnSpc>
              <a:spcBef>
                <a:spcPts val="0"/>
              </a:spcBef>
              <a:spcAft>
                <a:spcPts val="1200"/>
              </a:spcAft>
              <a:buNone/>
            </a:pPr>
            <a:r>
              <a:rPr lang="da-DK" sz="2600" dirty="0">
                <a:latin typeface="+mj-lt"/>
              </a:rPr>
              <a:t>Hver fredag arbejder eleverne i faget Plus. Her gennemgås; ugen der kommer, hvad eleverne har lært, hvad der har været udfordrende og hvad de skal arbejde videre med. </a:t>
            </a:r>
            <a:r>
              <a:rPr lang="da-DK" sz="2600" dirty="0">
                <a:latin typeface="+mj-lt"/>
                <a:ea typeface="Calibri"/>
                <a:cs typeface="Segoe UI"/>
              </a:rPr>
              <a:t>Der er desuden fokus på fællesskabsstyrkende aktiviteter og små trænings-ekskursioner, som i trygge rammer.</a:t>
            </a:r>
            <a:endParaRPr lang="da-DK" sz="2600" b="1" dirty="0">
              <a:latin typeface="+mj-lt"/>
              <a:ea typeface="Calibri"/>
              <a:cs typeface="Calibri"/>
            </a:endParaRPr>
          </a:p>
          <a:p>
            <a:pPr marL="0" indent="0">
              <a:lnSpc>
                <a:spcPct val="120000"/>
              </a:lnSpc>
              <a:spcBef>
                <a:spcPts val="0"/>
              </a:spcBef>
              <a:spcAft>
                <a:spcPts val="600"/>
              </a:spcAft>
              <a:buNone/>
            </a:pPr>
            <a:r>
              <a:rPr lang="da-DK" sz="2600" b="1" dirty="0">
                <a:latin typeface="+mj-lt"/>
              </a:rPr>
              <a:t>PASE</a:t>
            </a:r>
            <a:endParaRPr lang="da-DK" sz="2600" b="1" dirty="0">
              <a:latin typeface="+mj-lt"/>
              <a:ea typeface="Calibri"/>
              <a:cs typeface="Calibri"/>
            </a:endParaRPr>
          </a:p>
          <a:p>
            <a:pPr marL="0" indent="0">
              <a:lnSpc>
                <a:spcPct val="120000"/>
              </a:lnSpc>
              <a:spcBef>
                <a:spcPts val="0"/>
              </a:spcBef>
              <a:spcAft>
                <a:spcPts val="1200"/>
              </a:spcAft>
              <a:buNone/>
            </a:pPr>
            <a:r>
              <a:rPr lang="da-DK" sz="2600" dirty="0">
                <a:latin typeface="+mj-lt"/>
              </a:rPr>
              <a:t>PASE (Privatøkonomi, Arbejdspladslære, Samarbejdslære, Erhvervslære) er et obligatorisk praksisorienteret almenfag, som har til formål at forberede eleverne på arbejdsmarkedet eller videre uddannelse.</a:t>
            </a:r>
            <a:endParaRPr lang="da-DK" sz="2600" dirty="0">
              <a:latin typeface="+mj-lt"/>
              <a:ea typeface="Calibri" panose="020F0502020204030204"/>
              <a:cs typeface="Calibri" panose="020F0502020204030204"/>
            </a:endParaRPr>
          </a:p>
        </p:txBody>
      </p:sp>
      <p:sp>
        <p:nvSpPr>
          <p:cNvPr id="24" name="Titel 1">
            <a:extLst>
              <a:ext uri="{FF2B5EF4-FFF2-40B4-BE49-F238E27FC236}">
                <a16:creationId xmlns:a16="http://schemas.microsoft.com/office/drawing/2014/main" id="{DF4614FC-4AC3-49AA-8312-7C1CF6097517}"/>
              </a:ext>
            </a:extLst>
          </p:cNvPr>
          <p:cNvSpPr txBox="1">
            <a:spLocks/>
          </p:cNvSpPr>
          <p:nvPr/>
        </p:nvSpPr>
        <p:spPr>
          <a:xfrm>
            <a:off x="3523730" y="57392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da-DK" sz="2400">
              <a:solidFill>
                <a:srgbClr val="FF0000"/>
              </a:solidFill>
              <a:latin typeface="+mn-lt"/>
            </a:endParaRPr>
          </a:p>
        </p:txBody>
      </p:sp>
      <p:pic>
        <p:nvPicPr>
          <p:cNvPr id="11" name="Graphic 10">
            <a:extLst>
              <a:ext uri="{FF2B5EF4-FFF2-40B4-BE49-F238E27FC236}">
                <a16:creationId xmlns:a16="http://schemas.microsoft.com/office/drawing/2014/main" id="{EDA3A469-EB3F-4FBC-8B10-E6A1C7DDF3B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859" y="5012403"/>
            <a:ext cx="4949935" cy="2049973"/>
          </a:xfrm>
          <a:prstGeom prst="rect">
            <a:avLst/>
          </a:prstGeom>
        </p:spPr>
      </p:pic>
      <p:sp>
        <p:nvSpPr>
          <p:cNvPr id="9" name="Titel 1">
            <a:extLst>
              <a:ext uri="{FF2B5EF4-FFF2-40B4-BE49-F238E27FC236}">
                <a16:creationId xmlns:a16="http://schemas.microsoft.com/office/drawing/2014/main" id="{690EAD05-8D2B-41E2-8E58-A9C5A1505FB8}"/>
              </a:ext>
            </a:extLst>
          </p:cNvPr>
          <p:cNvSpPr txBox="1">
            <a:spLocks/>
          </p:cNvSpPr>
          <p:nvPr/>
        </p:nvSpPr>
        <p:spPr>
          <a:xfrm>
            <a:off x="7067001" y="5947681"/>
            <a:ext cx="3909438" cy="9467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sz="2000" b="1" dirty="0">
                <a:solidFill>
                  <a:srgbClr val="FF0000"/>
                </a:solidFill>
                <a:latin typeface="+mn-lt"/>
              </a:rPr>
              <a:t>Pædagogiske pauser og måltider</a:t>
            </a:r>
            <a:endParaRPr lang="da-DK" sz="2000" dirty="0">
              <a:solidFill>
                <a:srgbClr val="FF0000"/>
              </a:solidFill>
              <a:latin typeface="+mn-lt"/>
            </a:endParaRPr>
          </a:p>
        </p:txBody>
      </p:sp>
      <p:pic>
        <p:nvPicPr>
          <p:cNvPr id="10" name="Graphic 9">
            <a:extLst>
              <a:ext uri="{FF2B5EF4-FFF2-40B4-BE49-F238E27FC236}">
                <a16:creationId xmlns:a16="http://schemas.microsoft.com/office/drawing/2014/main" id="{48DCABBA-2BEC-4C14-B75F-2FB023A7D5C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32655" y="6140702"/>
            <a:ext cx="1205986" cy="560732"/>
          </a:xfrm>
          <a:prstGeom prst="rect">
            <a:avLst/>
          </a:prstGeom>
        </p:spPr>
      </p:pic>
      <p:pic>
        <p:nvPicPr>
          <p:cNvPr id="12" name="Graphic 11" descr="Blyant med massiv udfyldning">
            <a:extLst>
              <a:ext uri="{FF2B5EF4-FFF2-40B4-BE49-F238E27FC236}">
                <a16:creationId xmlns:a16="http://schemas.microsoft.com/office/drawing/2014/main" id="{147A65CE-09F0-5BBB-0FEE-EF9487B234A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980972" y="367516"/>
            <a:ext cx="914400" cy="914400"/>
          </a:xfrm>
          <a:prstGeom prst="rect">
            <a:avLst/>
          </a:prstGeom>
        </p:spPr>
      </p:pic>
      <p:pic>
        <p:nvPicPr>
          <p:cNvPr id="15" name="Graphic 14" descr="Kvarter med massiv udfyldning">
            <a:extLst>
              <a:ext uri="{FF2B5EF4-FFF2-40B4-BE49-F238E27FC236}">
                <a16:creationId xmlns:a16="http://schemas.microsoft.com/office/drawing/2014/main" id="{8D203832-E4F0-856D-334B-69EF97ABD9C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660734" y="2397468"/>
            <a:ext cx="1349828" cy="1469571"/>
          </a:xfrm>
          <a:prstGeom prst="rect">
            <a:avLst/>
          </a:prstGeom>
        </p:spPr>
      </p:pic>
      <p:pic>
        <p:nvPicPr>
          <p:cNvPr id="17" name="Graphic 16" descr="Skat kontur">
            <a:extLst>
              <a:ext uri="{FF2B5EF4-FFF2-40B4-BE49-F238E27FC236}">
                <a16:creationId xmlns:a16="http://schemas.microsoft.com/office/drawing/2014/main" id="{49226846-66B5-973F-EA6D-59182C5E6C2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20000">
            <a:off x="-1291" y="128889"/>
            <a:ext cx="914400" cy="914400"/>
          </a:xfrm>
          <a:prstGeom prst="rect">
            <a:avLst/>
          </a:prstGeom>
        </p:spPr>
      </p:pic>
    </p:spTree>
    <p:extLst>
      <p:ext uri="{BB962C8B-B14F-4D97-AF65-F5344CB8AC3E}">
        <p14:creationId xmlns:p14="http://schemas.microsoft.com/office/powerpoint/2010/main" val="680540434"/>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F198D1ED-935B-43EF-99DD-4329C187CBA4}"/>
              </a:ext>
            </a:extLst>
          </p:cNvPr>
          <p:cNvSpPr txBox="1">
            <a:spLocks/>
          </p:cNvSpPr>
          <p:nvPr/>
        </p:nvSpPr>
        <p:spPr>
          <a:xfrm>
            <a:off x="1278194" y="-73458"/>
            <a:ext cx="10075606" cy="1518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b="1">
                <a:solidFill>
                  <a:srgbClr val="FF0000"/>
                </a:solidFill>
                <a:cs typeface="Calibri Light"/>
              </a:rPr>
              <a:t>Pædagogiske pauser og måltider </a:t>
            </a:r>
            <a:endParaRPr lang="en-US"/>
          </a:p>
        </p:txBody>
      </p:sp>
      <p:sp>
        <p:nvSpPr>
          <p:cNvPr id="16" name="Pladsholder til indhold 15">
            <a:extLst>
              <a:ext uri="{FF2B5EF4-FFF2-40B4-BE49-F238E27FC236}">
                <a16:creationId xmlns:a16="http://schemas.microsoft.com/office/drawing/2014/main" id="{1A1B7A41-47AE-421E-A24E-6699DFDD9395}"/>
              </a:ext>
            </a:extLst>
          </p:cNvPr>
          <p:cNvSpPr>
            <a:spLocks noGrp="1"/>
          </p:cNvSpPr>
          <p:nvPr>
            <p:ph idx="1"/>
          </p:nvPr>
        </p:nvSpPr>
        <p:spPr>
          <a:xfrm>
            <a:off x="838200" y="1253330"/>
            <a:ext cx="10515600" cy="4351338"/>
          </a:xfrm>
        </p:spPr>
        <p:txBody>
          <a:bodyPr vert="horz" lIns="91440" tIns="45720" rIns="91440" bIns="45720" rtlCol="0" anchor="t">
            <a:noAutofit/>
          </a:bodyPr>
          <a:lstStyle/>
          <a:p>
            <a:pPr marL="0" indent="0">
              <a:spcBef>
                <a:spcPts val="0"/>
              </a:spcBef>
              <a:spcAft>
                <a:spcPts val="600"/>
              </a:spcAft>
              <a:buNone/>
            </a:pPr>
            <a:r>
              <a:rPr lang="da-DK" sz="2600" b="1" dirty="0">
                <a:latin typeface="+mj-lt"/>
                <a:ea typeface="Calibri"/>
                <a:cs typeface="Calibri"/>
              </a:rPr>
              <a:t>Pauser</a:t>
            </a:r>
          </a:p>
          <a:p>
            <a:pPr marL="0" indent="0">
              <a:lnSpc>
                <a:spcPct val="130000"/>
              </a:lnSpc>
              <a:spcBef>
                <a:spcPts val="0"/>
              </a:spcBef>
              <a:spcAft>
                <a:spcPts val="1200"/>
              </a:spcAft>
              <a:buNone/>
            </a:pPr>
            <a:r>
              <a:rPr lang="da-DK" sz="2600" dirty="0">
                <a:latin typeface="+mj-lt"/>
                <a:ea typeface="Calibri"/>
                <a:cs typeface="Calibri"/>
              </a:rPr>
              <a:t>Der vil </a:t>
            </a:r>
            <a:r>
              <a:rPr lang="da-DK" sz="2600" dirty="0">
                <a:effectLst/>
                <a:latin typeface="+mj-lt"/>
                <a:ea typeface="Calibri"/>
                <a:cs typeface="Calibri"/>
              </a:rPr>
              <a:t>være en særlig opmærksomhed på holdets sociale liv og pauser, der for en del af målgruppens elever kan være udfordrende</a:t>
            </a:r>
            <a:r>
              <a:rPr lang="da-DK" sz="2600" dirty="0">
                <a:latin typeface="+mj-lt"/>
                <a:ea typeface="Calibri"/>
                <a:cs typeface="Calibri"/>
              </a:rPr>
              <a:t>. H</a:t>
            </a:r>
            <a:r>
              <a:rPr lang="da-DK" sz="2600" dirty="0">
                <a:effectLst/>
                <a:latin typeface="+mj-lt"/>
                <a:ea typeface="Calibri"/>
                <a:cs typeface="Calibri"/>
              </a:rPr>
              <a:t>oldets lærere vil få en central funktion i pauserne, hvor der skabes både struktur og indhold, som eleverne kan trives i.</a:t>
            </a:r>
            <a:endParaRPr lang="da-DK" sz="2600" dirty="0">
              <a:latin typeface="+mj-lt"/>
              <a:ea typeface="Calibri" panose="020F0502020204030204"/>
              <a:cs typeface="Calibri" panose="020F0502020204030204"/>
            </a:endParaRPr>
          </a:p>
          <a:p>
            <a:pPr marL="0" indent="0">
              <a:lnSpc>
                <a:spcPct val="130000"/>
              </a:lnSpc>
              <a:spcBef>
                <a:spcPts val="0"/>
              </a:spcBef>
              <a:buNone/>
            </a:pPr>
            <a:r>
              <a:rPr lang="da-DK" sz="2600" b="1" dirty="0">
                <a:latin typeface="+mj-lt"/>
                <a:ea typeface="Calibri"/>
                <a:cs typeface="Calibri"/>
              </a:rPr>
              <a:t>Måltider</a:t>
            </a:r>
            <a:endParaRPr lang="da-DK" sz="2600" b="1" dirty="0">
              <a:latin typeface="+mj-lt"/>
              <a:ea typeface="Calibri" panose="020F0502020204030204" pitchFamily="34" charset="0"/>
              <a:cs typeface="Calibri"/>
            </a:endParaRPr>
          </a:p>
          <a:p>
            <a:pPr marL="0" indent="0">
              <a:lnSpc>
                <a:spcPct val="130000"/>
              </a:lnSpc>
              <a:spcBef>
                <a:spcPts val="0"/>
              </a:spcBef>
              <a:buNone/>
            </a:pPr>
            <a:r>
              <a:rPr lang="da-DK" sz="2600" dirty="0">
                <a:latin typeface="+mj-lt"/>
                <a:ea typeface="Calibri"/>
                <a:cs typeface="Calibri"/>
              </a:rPr>
              <a:t>Det kan være svært at deltage i fælles måltider, men der vil være fokus på at få eleverne ud i det fælles spiserum med skolens øvrige elever. Hvordan dette skal foregå for den enkelte elev aftaltes i mentortiden.</a:t>
            </a:r>
          </a:p>
        </p:txBody>
      </p:sp>
      <p:sp>
        <p:nvSpPr>
          <p:cNvPr id="24" name="Titel 1">
            <a:extLst>
              <a:ext uri="{FF2B5EF4-FFF2-40B4-BE49-F238E27FC236}">
                <a16:creationId xmlns:a16="http://schemas.microsoft.com/office/drawing/2014/main" id="{DF4614FC-4AC3-49AA-8312-7C1CF6097517}"/>
              </a:ext>
            </a:extLst>
          </p:cNvPr>
          <p:cNvSpPr txBox="1">
            <a:spLocks/>
          </p:cNvSpPr>
          <p:nvPr/>
        </p:nvSpPr>
        <p:spPr>
          <a:xfrm>
            <a:off x="3523730" y="57392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da-DK" sz="2400">
              <a:solidFill>
                <a:srgbClr val="FF0000"/>
              </a:solidFill>
              <a:latin typeface="+mn-lt"/>
            </a:endParaRPr>
          </a:p>
        </p:txBody>
      </p:sp>
      <p:pic>
        <p:nvPicPr>
          <p:cNvPr id="11" name="Graphic 10">
            <a:extLst>
              <a:ext uri="{FF2B5EF4-FFF2-40B4-BE49-F238E27FC236}">
                <a16:creationId xmlns:a16="http://schemas.microsoft.com/office/drawing/2014/main" id="{EDA3A469-EB3F-4FBC-8B10-E6A1C7DDF3B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859" y="5012403"/>
            <a:ext cx="4949935" cy="2049973"/>
          </a:xfrm>
          <a:prstGeom prst="rect">
            <a:avLst/>
          </a:prstGeom>
        </p:spPr>
      </p:pic>
      <p:sp>
        <p:nvSpPr>
          <p:cNvPr id="9" name="Titel 1">
            <a:extLst>
              <a:ext uri="{FF2B5EF4-FFF2-40B4-BE49-F238E27FC236}">
                <a16:creationId xmlns:a16="http://schemas.microsoft.com/office/drawing/2014/main" id="{690EAD05-8D2B-41E2-8E58-A9C5A1505FB8}"/>
              </a:ext>
            </a:extLst>
          </p:cNvPr>
          <p:cNvSpPr txBox="1">
            <a:spLocks/>
          </p:cNvSpPr>
          <p:nvPr/>
        </p:nvSpPr>
        <p:spPr>
          <a:xfrm>
            <a:off x="9197564" y="6037389"/>
            <a:ext cx="1670677" cy="8723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sz="2000" b="1" dirty="0">
                <a:solidFill>
                  <a:srgbClr val="FF0000"/>
                </a:solidFill>
                <a:latin typeface="+mn-lt"/>
              </a:rPr>
              <a:t>Mentor</a:t>
            </a:r>
            <a:endParaRPr lang="da-DK" sz="2000" dirty="0">
              <a:solidFill>
                <a:srgbClr val="FF0000"/>
              </a:solidFill>
              <a:latin typeface="+mn-lt"/>
            </a:endParaRPr>
          </a:p>
        </p:txBody>
      </p:sp>
      <p:pic>
        <p:nvPicPr>
          <p:cNvPr id="10" name="Graphic 9">
            <a:extLst>
              <a:ext uri="{FF2B5EF4-FFF2-40B4-BE49-F238E27FC236}">
                <a16:creationId xmlns:a16="http://schemas.microsoft.com/office/drawing/2014/main" id="{48DCABBA-2BEC-4C14-B75F-2FB023A7D5C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32655" y="6140702"/>
            <a:ext cx="1205986" cy="560732"/>
          </a:xfrm>
          <a:prstGeom prst="rect">
            <a:avLst/>
          </a:prstGeom>
        </p:spPr>
      </p:pic>
      <p:pic>
        <p:nvPicPr>
          <p:cNvPr id="5" name="Billede 4" descr="Et billede, der indeholder kunst&#10;&#10;Automatisk genereret beskrivelse med lav tillid">
            <a:extLst>
              <a:ext uri="{FF2B5EF4-FFF2-40B4-BE49-F238E27FC236}">
                <a16:creationId xmlns:a16="http://schemas.microsoft.com/office/drawing/2014/main" id="{02497CAF-45A3-2364-A9FB-54E505D335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059" y="231617"/>
            <a:ext cx="954890" cy="967356"/>
          </a:xfrm>
          <a:prstGeom prst="rect">
            <a:avLst/>
          </a:prstGeom>
        </p:spPr>
      </p:pic>
      <p:pic>
        <p:nvPicPr>
          <p:cNvPr id="3" name="Billede 2" descr="Et billede, der indeholder Grafik, rød, design&#10;&#10;Automatisk genereret beskrivelse">
            <a:extLst>
              <a:ext uri="{FF2B5EF4-FFF2-40B4-BE49-F238E27FC236}">
                <a16:creationId xmlns:a16="http://schemas.microsoft.com/office/drawing/2014/main" id="{9249A691-BAE1-0862-F27F-8AC16B8E73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32655" y="4546956"/>
            <a:ext cx="1166547" cy="1238183"/>
          </a:xfrm>
          <a:prstGeom prst="rect">
            <a:avLst/>
          </a:prstGeom>
        </p:spPr>
      </p:pic>
      <p:pic>
        <p:nvPicPr>
          <p:cNvPr id="2" name="Graphic 1" descr="Madpakke kontur">
            <a:extLst>
              <a:ext uri="{FF2B5EF4-FFF2-40B4-BE49-F238E27FC236}">
                <a16:creationId xmlns:a16="http://schemas.microsoft.com/office/drawing/2014/main" id="{EB4612DD-73E8-FA5C-77A5-E09AB9B6C98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840000">
            <a:off x="10261466" y="263855"/>
            <a:ext cx="979714" cy="1088571"/>
          </a:xfrm>
          <a:prstGeom prst="rect">
            <a:avLst/>
          </a:prstGeom>
        </p:spPr>
      </p:pic>
    </p:spTree>
    <p:extLst>
      <p:ext uri="{BB962C8B-B14F-4D97-AF65-F5344CB8AC3E}">
        <p14:creationId xmlns:p14="http://schemas.microsoft.com/office/powerpoint/2010/main" val="1675105030"/>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F198D1ED-935B-43EF-99DD-4329C187CBA4}"/>
              </a:ext>
            </a:extLst>
          </p:cNvPr>
          <p:cNvSpPr txBox="1">
            <a:spLocks/>
          </p:cNvSpPr>
          <p:nvPr/>
        </p:nvSpPr>
        <p:spPr>
          <a:xfrm>
            <a:off x="849573" y="270920"/>
            <a:ext cx="10515600" cy="13991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b="1" dirty="0">
                <a:solidFill>
                  <a:srgbClr val="FF0000"/>
                </a:solidFill>
                <a:cs typeface="Calibri Light"/>
              </a:rPr>
              <a:t>Mentor</a:t>
            </a:r>
            <a:endParaRPr lang="en-US" dirty="0"/>
          </a:p>
        </p:txBody>
      </p:sp>
      <p:sp>
        <p:nvSpPr>
          <p:cNvPr id="16" name="Pladsholder til indhold 15">
            <a:extLst>
              <a:ext uri="{FF2B5EF4-FFF2-40B4-BE49-F238E27FC236}">
                <a16:creationId xmlns:a16="http://schemas.microsoft.com/office/drawing/2014/main" id="{1A1B7A41-47AE-421E-A24E-6699DFDD9395}"/>
              </a:ext>
            </a:extLst>
          </p:cNvPr>
          <p:cNvSpPr>
            <a:spLocks noGrp="1"/>
          </p:cNvSpPr>
          <p:nvPr>
            <p:ph idx="1"/>
          </p:nvPr>
        </p:nvSpPr>
        <p:spPr>
          <a:xfrm>
            <a:off x="838200" y="1253330"/>
            <a:ext cx="10504227" cy="4760770"/>
          </a:xfrm>
        </p:spPr>
        <p:txBody>
          <a:bodyPr vert="horz" lIns="91440" tIns="45720" rIns="91440" bIns="45720" rtlCol="0" anchor="t">
            <a:normAutofit/>
          </a:bodyPr>
          <a:lstStyle/>
          <a:p>
            <a:pPr marL="0" indent="0" algn="just">
              <a:buNone/>
            </a:pPr>
            <a:endParaRPr lang="da-DK" sz="1600" dirty="0">
              <a:ea typeface="Calibri"/>
              <a:cs typeface="Calibri"/>
            </a:endParaRPr>
          </a:p>
          <a:p>
            <a:pPr algn="just">
              <a:lnSpc>
                <a:spcPct val="150000"/>
              </a:lnSpc>
            </a:pPr>
            <a:r>
              <a:rPr lang="da-DK" sz="1800" dirty="0"/>
              <a:t>Mentor har løbende samtaler med sine kontaktelever. Her kan eleverne få hjælp til at strukturere deres dag, både i og udenfor skolen. Det er desuden her, at der kan tales med eleverne om de problematikker, som kan stå i vejen for elevens videre vej i uddannelsessystemet. </a:t>
            </a:r>
            <a:endParaRPr lang="da-DK" sz="1800" dirty="0">
              <a:ea typeface="Calibri"/>
              <a:cs typeface="Calibri"/>
            </a:endParaRPr>
          </a:p>
          <a:p>
            <a:pPr algn="just">
              <a:lnSpc>
                <a:spcPct val="150000"/>
              </a:lnSpc>
            </a:pPr>
            <a:r>
              <a:rPr lang="da-DK" sz="1800" i="1" dirty="0"/>
              <a:t>Som mentor arbejder man med metoder som SMART (specifikt, målbart, accepteret, realistisk, tidsafgrænset) </a:t>
            </a:r>
            <a:endParaRPr lang="da-DK" sz="1800" i="1" dirty="0">
              <a:ea typeface="Calibri"/>
              <a:cs typeface="Calibri"/>
            </a:endParaRPr>
          </a:p>
          <a:p>
            <a:pPr algn="just">
              <a:lnSpc>
                <a:spcPct val="150000"/>
              </a:lnSpc>
            </a:pPr>
            <a:r>
              <a:rPr lang="da-DK" sz="1800" dirty="0"/>
              <a:t>Som tidligere nævnt er mentorstillingen fordelt på de to faste lærere, således at grundlaget for, at skabe trygge og værdifulde relationer imellem elev og mentor, er optimeret. </a:t>
            </a:r>
          </a:p>
        </p:txBody>
      </p:sp>
      <p:sp>
        <p:nvSpPr>
          <p:cNvPr id="24" name="Titel 1">
            <a:extLst>
              <a:ext uri="{FF2B5EF4-FFF2-40B4-BE49-F238E27FC236}">
                <a16:creationId xmlns:a16="http://schemas.microsoft.com/office/drawing/2014/main" id="{DF4614FC-4AC3-49AA-8312-7C1CF6097517}"/>
              </a:ext>
            </a:extLst>
          </p:cNvPr>
          <p:cNvSpPr txBox="1">
            <a:spLocks/>
          </p:cNvSpPr>
          <p:nvPr/>
        </p:nvSpPr>
        <p:spPr>
          <a:xfrm>
            <a:off x="3523730" y="57392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da-DK" sz="2400">
              <a:solidFill>
                <a:srgbClr val="FF0000"/>
              </a:solidFill>
              <a:latin typeface="+mn-lt"/>
            </a:endParaRPr>
          </a:p>
        </p:txBody>
      </p:sp>
      <p:pic>
        <p:nvPicPr>
          <p:cNvPr id="11" name="Graphic 10">
            <a:extLst>
              <a:ext uri="{FF2B5EF4-FFF2-40B4-BE49-F238E27FC236}">
                <a16:creationId xmlns:a16="http://schemas.microsoft.com/office/drawing/2014/main" id="{EDA3A469-EB3F-4FBC-8B10-E6A1C7DDF3B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859" y="5012403"/>
            <a:ext cx="4949935" cy="2049973"/>
          </a:xfrm>
          <a:prstGeom prst="rect">
            <a:avLst/>
          </a:prstGeom>
        </p:spPr>
      </p:pic>
      <p:sp>
        <p:nvSpPr>
          <p:cNvPr id="9" name="Titel 1">
            <a:extLst>
              <a:ext uri="{FF2B5EF4-FFF2-40B4-BE49-F238E27FC236}">
                <a16:creationId xmlns:a16="http://schemas.microsoft.com/office/drawing/2014/main" id="{690EAD05-8D2B-41E2-8E58-A9C5A1505FB8}"/>
              </a:ext>
            </a:extLst>
          </p:cNvPr>
          <p:cNvSpPr txBox="1">
            <a:spLocks/>
          </p:cNvSpPr>
          <p:nvPr/>
        </p:nvSpPr>
        <p:spPr>
          <a:xfrm>
            <a:off x="2479524" y="57392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sz="2000" b="1" dirty="0">
                <a:solidFill>
                  <a:srgbClr val="FF0000"/>
                </a:solidFill>
                <a:latin typeface="+mn-lt"/>
              </a:rPr>
              <a:t>                                          Elevtimer og erhvervstræning </a:t>
            </a:r>
            <a:endParaRPr lang="da-DK" sz="2000" dirty="0">
              <a:solidFill>
                <a:srgbClr val="FF0000"/>
              </a:solidFill>
              <a:latin typeface="+mn-lt"/>
            </a:endParaRPr>
          </a:p>
        </p:txBody>
      </p:sp>
      <p:pic>
        <p:nvPicPr>
          <p:cNvPr id="10" name="Graphic 9">
            <a:extLst>
              <a:ext uri="{FF2B5EF4-FFF2-40B4-BE49-F238E27FC236}">
                <a16:creationId xmlns:a16="http://schemas.microsoft.com/office/drawing/2014/main" id="{48DCABBA-2BEC-4C14-B75F-2FB023A7D5C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32655" y="6140702"/>
            <a:ext cx="1205986" cy="560732"/>
          </a:xfrm>
          <a:prstGeom prst="rect">
            <a:avLst/>
          </a:prstGeom>
        </p:spPr>
      </p:pic>
      <p:pic>
        <p:nvPicPr>
          <p:cNvPr id="5" name="Billede 4" descr="Et billede, der indeholder Grafik, rød, kunst, illustration/afbildning&#10;&#10;Automatisk genereret beskrivelse">
            <a:extLst>
              <a:ext uri="{FF2B5EF4-FFF2-40B4-BE49-F238E27FC236}">
                <a16:creationId xmlns:a16="http://schemas.microsoft.com/office/drawing/2014/main" id="{459DBA30-BAB2-9255-2B62-710A43D4EC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51347" y="144318"/>
            <a:ext cx="2271609" cy="1399163"/>
          </a:xfrm>
          <a:prstGeom prst="rect">
            <a:avLst/>
          </a:prstGeom>
        </p:spPr>
      </p:pic>
    </p:spTree>
    <p:extLst>
      <p:ext uri="{BB962C8B-B14F-4D97-AF65-F5344CB8AC3E}">
        <p14:creationId xmlns:p14="http://schemas.microsoft.com/office/powerpoint/2010/main" val="503654616"/>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EE8C7-AB73-1159-51FA-6AC6B2F83FB9}"/>
              </a:ext>
            </a:extLst>
          </p:cNvPr>
          <p:cNvSpPr>
            <a:spLocks noGrp="1"/>
          </p:cNvSpPr>
          <p:nvPr>
            <p:ph type="title"/>
          </p:nvPr>
        </p:nvSpPr>
        <p:spPr/>
        <p:txBody>
          <a:bodyPr/>
          <a:lstStyle/>
          <a:p>
            <a:pPr algn="ctr"/>
            <a:r>
              <a:rPr lang="en-US" b="1" err="1">
                <a:solidFill>
                  <a:srgbClr val="FF0000"/>
                </a:solidFill>
                <a:ea typeface="Calibri Light"/>
                <a:cs typeface="Calibri Light"/>
              </a:rPr>
              <a:t>Elevtimer</a:t>
            </a:r>
            <a:r>
              <a:rPr lang="en-US" b="1">
                <a:solidFill>
                  <a:srgbClr val="FF0000"/>
                </a:solidFill>
                <a:ea typeface="Calibri Light"/>
                <a:cs typeface="Calibri Light"/>
              </a:rPr>
              <a:t> </a:t>
            </a:r>
            <a:r>
              <a:rPr lang="en-US" b="1" err="1">
                <a:solidFill>
                  <a:srgbClr val="FF0000"/>
                </a:solidFill>
                <a:ea typeface="Calibri Light"/>
                <a:cs typeface="Calibri Light"/>
              </a:rPr>
              <a:t>og</a:t>
            </a:r>
            <a:r>
              <a:rPr lang="en-US" b="1">
                <a:solidFill>
                  <a:srgbClr val="FF0000"/>
                </a:solidFill>
                <a:ea typeface="Calibri Light"/>
                <a:cs typeface="Calibri Light"/>
              </a:rPr>
              <a:t> </a:t>
            </a:r>
            <a:r>
              <a:rPr lang="en-US" b="1" err="1">
                <a:solidFill>
                  <a:srgbClr val="FF0000"/>
                </a:solidFill>
                <a:ea typeface="Calibri Light"/>
                <a:cs typeface="Calibri Light"/>
              </a:rPr>
              <a:t>erhvervstræning</a:t>
            </a:r>
            <a:endParaRPr lang="en-US" b="1">
              <a:solidFill>
                <a:srgbClr val="FF0000"/>
              </a:solidFill>
              <a:ea typeface="Calibri Light"/>
              <a:cs typeface="Calibri Light"/>
            </a:endParaRPr>
          </a:p>
        </p:txBody>
      </p:sp>
      <p:sp>
        <p:nvSpPr>
          <p:cNvPr id="3" name="Content Placeholder 2">
            <a:extLst>
              <a:ext uri="{FF2B5EF4-FFF2-40B4-BE49-F238E27FC236}">
                <a16:creationId xmlns:a16="http://schemas.microsoft.com/office/drawing/2014/main" id="{6AD3ADC5-AE02-94B6-2988-E3CBE1031F71}"/>
              </a:ext>
            </a:extLst>
          </p:cNvPr>
          <p:cNvSpPr>
            <a:spLocks noGrp="1"/>
          </p:cNvSpPr>
          <p:nvPr>
            <p:ph idx="1"/>
          </p:nvPr>
        </p:nvSpPr>
        <p:spPr>
          <a:xfrm>
            <a:off x="838200" y="1495425"/>
            <a:ext cx="10515600" cy="4351338"/>
          </a:xfrm>
        </p:spPr>
        <p:txBody>
          <a:bodyPr vert="horz" lIns="91440" tIns="45720" rIns="91440" bIns="45720" rtlCol="0" anchor="t">
            <a:noAutofit/>
          </a:bodyPr>
          <a:lstStyle/>
          <a:p>
            <a:pPr marL="0" indent="0">
              <a:lnSpc>
                <a:spcPct val="130000"/>
              </a:lnSpc>
              <a:spcBef>
                <a:spcPts val="0"/>
              </a:spcBef>
              <a:buNone/>
            </a:pPr>
            <a:r>
              <a:rPr lang="da-DK" sz="2600" b="1" dirty="0">
                <a:latin typeface="+mj-lt"/>
                <a:ea typeface="Calibri"/>
                <a:cs typeface="Calibri"/>
              </a:rPr>
              <a:t>Elevtimer</a:t>
            </a:r>
            <a:r>
              <a:rPr lang="da-DK" sz="2600" b="1" i="1" dirty="0">
                <a:latin typeface="+mj-lt"/>
                <a:ea typeface="Calibri"/>
                <a:cs typeface="Calibri"/>
              </a:rPr>
              <a:t> </a:t>
            </a:r>
            <a:endParaRPr lang="en-US" sz="2600" dirty="0">
              <a:latin typeface="+mj-lt"/>
              <a:ea typeface="Calibri"/>
              <a:cs typeface="Calibri"/>
            </a:endParaRPr>
          </a:p>
          <a:p>
            <a:pPr marL="0" indent="0">
              <a:lnSpc>
                <a:spcPct val="130000"/>
              </a:lnSpc>
              <a:spcBef>
                <a:spcPts val="0"/>
              </a:spcBef>
              <a:spcAft>
                <a:spcPts val="1200"/>
              </a:spcAft>
              <a:buNone/>
            </a:pPr>
            <a:r>
              <a:rPr lang="da-DK" sz="2600" dirty="0">
                <a:latin typeface="+mj-lt"/>
                <a:ea typeface="Calibri"/>
                <a:cs typeface="Calibri"/>
              </a:rPr>
              <a:t>Hver anden onsdag i 3. modul har vi elevtimer på skolen. Eleven melder sig på et af skolens valghold ved opstart og forløber sig et halvt år ad gangen. Valgholdene er Vesterbros skak klub, spil/hæklecafé, oplev byen til land og til vands, sport efter årstiden.</a:t>
            </a:r>
          </a:p>
          <a:p>
            <a:pPr marL="0" indent="0">
              <a:lnSpc>
                <a:spcPct val="130000"/>
              </a:lnSpc>
              <a:spcBef>
                <a:spcPts val="0"/>
              </a:spcBef>
              <a:buNone/>
            </a:pPr>
            <a:r>
              <a:rPr lang="da-DK" sz="2600" b="1" dirty="0" err="1">
                <a:latin typeface="+mj-lt"/>
                <a:ea typeface="Calibri"/>
                <a:cs typeface="Calibri"/>
              </a:rPr>
              <a:t>Erhversvstræning</a:t>
            </a:r>
            <a:endParaRPr lang="da-DK" sz="2600" b="1" dirty="0">
              <a:latin typeface="+mj-lt"/>
              <a:ea typeface="Calibri"/>
              <a:cs typeface="Calibri"/>
            </a:endParaRPr>
          </a:p>
          <a:p>
            <a:pPr marL="0" indent="0">
              <a:lnSpc>
                <a:spcPct val="130000"/>
              </a:lnSpc>
              <a:spcBef>
                <a:spcPts val="0"/>
              </a:spcBef>
              <a:buNone/>
            </a:pPr>
            <a:r>
              <a:rPr lang="da-DK" sz="2600" dirty="0">
                <a:latin typeface="+mj-lt"/>
                <a:ea typeface="Calibri"/>
                <a:cs typeface="Calibri"/>
              </a:rPr>
              <a:t>I uge 9 og 45 skal skolens elever i erhvervstræning. Her får eleverne mulighed for at afprøve forskellige jobs af i den virkelig verden, som man er nysgerrige på.</a:t>
            </a:r>
            <a:endParaRPr lang="en-US" sz="2600" dirty="0">
              <a:latin typeface="+mj-lt"/>
            </a:endParaRPr>
          </a:p>
        </p:txBody>
      </p:sp>
      <p:sp>
        <p:nvSpPr>
          <p:cNvPr id="4" name="Titel 1">
            <a:extLst>
              <a:ext uri="{FF2B5EF4-FFF2-40B4-BE49-F238E27FC236}">
                <a16:creationId xmlns:a16="http://schemas.microsoft.com/office/drawing/2014/main" id="{06E5EF7E-EDAF-4E6B-262D-7AF6BAC756DD}"/>
              </a:ext>
            </a:extLst>
          </p:cNvPr>
          <p:cNvSpPr txBox="1">
            <a:spLocks/>
          </p:cNvSpPr>
          <p:nvPr/>
        </p:nvSpPr>
        <p:spPr>
          <a:xfrm>
            <a:off x="2891004" y="575828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sz="2000" b="1" dirty="0">
                <a:solidFill>
                  <a:srgbClr val="FF0000"/>
                </a:solidFill>
                <a:latin typeface="+mn-lt"/>
              </a:rPr>
              <a:t>                                          Opstart og rundvisning</a:t>
            </a:r>
            <a:endParaRPr lang="da-DK" sz="2000" dirty="0">
              <a:solidFill>
                <a:srgbClr val="FF0000"/>
              </a:solidFill>
              <a:latin typeface="+mn-lt"/>
            </a:endParaRPr>
          </a:p>
        </p:txBody>
      </p:sp>
      <p:pic>
        <p:nvPicPr>
          <p:cNvPr id="5" name="Graphic 9">
            <a:extLst>
              <a:ext uri="{FF2B5EF4-FFF2-40B4-BE49-F238E27FC236}">
                <a16:creationId xmlns:a16="http://schemas.microsoft.com/office/drawing/2014/main" id="{542D3B95-A107-4C79-6237-D0C7BF70CD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732655" y="6140702"/>
            <a:ext cx="1205986" cy="560732"/>
          </a:xfrm>
          <a:prstGeom prst="rect">
            <a:avLst/>
          </a:prstGeom>
        </p:spPr>
      </p:pic>
    </p:spTree>
    <p:extLst>
      <p:ext uri="{BB962C8B-B14F-4D97-AF65-F5344CB8AC3E}">
        <p14:creationId xmlns:p14="http://schemas.microsoft.com/office/powerpoint/2010/main" val="1187506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F198D1ED-935B-43EF-99DD-4329C187CBA4}"/>
              </a:ext>
            </a:extLst>
          </p:cNvPr>
          <p:cNvSpPr txBox="1">
            <a:spLocks/>
          </p:cNvSpPr>
          <p:nvPr/>
        </p:nvSpPr>
        <p:spPr>
          <a:xfrm>
            <a:off x="838200" y="361970"/>
            <a:ext cx="10515600" cy="10534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b="1">
                <a:solidFill>
                  <a:srgbClr val="FF0000"/>
                </a:solidFill>
                <a:cs typeface="Calibri Light"/>
              </a:rPr>
              <a:t>Opstart og rundvisning  FGU+</a:t>
            </a:r>
            <a:endParaRPr lang="en-US"/>
          </a:p>
        </p:txBody>
      </p:sp>
      <p:sp>
        <p:nvSpPr>
          <p:cNvPr id="16" name="Pladsholder til indhold 15">
            <a:extLst>
              <a:ext uri="{FF2B5EF4-FFF2-40B4-BE49-F238E27FC236}">
                <a16:creationId xmlns:a16="http://schemas.microsoft.com/office/drawing/2014/main" id="{1A1B7A41-47AE-421E-A24E-6699DFDD9395}"/>
              </a:ext>
            </a:extLst>
          </p:cNvPr>
          <p:cNvSpPr>
            <a:spLocks noGrp="1"/>
          </p:cNvSpPr>
          <p:nvPr>
            <p:ph idx="1"/>
          </p:nvPr>
        </p:nvSpPr>
        <p:spPr>
          <a:xfrm>
            <a:off x="847725" y="953526"/>
            <a:ext cx="10506075" cy="5542504"/>
          </a:xfrm>
        </p:spPr>
        <p:txBody>
          <a:bodyPr vert="horz" lIns="91440" tIns="45720" rIns="91440" bIns="45720" rtlCol="0" anchor="t">
            <a:normAutofit fontScale="92500" lnSpcReduction="20000"/>
          </a:bodyPr>
          <a:lstStyle/>
          <a:p>
            <a:pPr marL="0" indent="0" algn="just">
              <a:lnSpc>
                <a:spcPct val="100000"/>
              </a:lnSpc>
              <a:buNone/>
            </a:pPr>
            <a:endParaRPr lang="da-DK" sz="2000" dirty="0">
              <a:ea typeface="Calibri"/>
              <a:cs typeface="Calibri" panose="020F0502020204030204"/>
            </a:endParaRPr>
          </a:p>
          <a:p>
            <a:pPr algn="just"/>
            <a:r>
              <a:rPr lang="da-DK" sz="2200" dirty="0">
                <a:cs typeface="Calibri" panose="020F0502020204030204"/>
              </a:rPr>
              <a:t>Den unge har som alle andre unge mulighed for en helt almindelig rundvisning på skolen, sammen med andre interesserede. Denne rundvisning er ikke særlig for + klassen, men for evt. elever til alle skolens tilbud. Denne slags rundvisning har vi ugentligt, og er faciliteret af en af skolens vejledere. På Vesterbro er denne tirsdage kl. 10.30 og vejlederen vil kende detaljerne omkring FGU +. Vi anbefaler den unge at have enten vejleder eller forældre med som ekstra ører. </a:t>
            </a:r>
            <a:r>
              <a:rPr lang="da-DK" sz="2200" dirty="0">
                <a:cs typeface="Calibri" panose="020F0502020204030204"/>
                <a:hlinkClick r:id="rId3"/>
              </a:rPr>
              <a:t>Tilmeld jer rundvisning her</a:t>
            </a:r>
            <a:endParaRPr lang="da-DK" sz="2200" dirty="0">
              <a:ea typeface="Calibri" panose="020F0502020204030204"/>
              <a:cs typeface="Calibri" panose="020F0502020204030204"/>
            </a:endParaRPr>
          </a:p>
          <a:p>
            <a:pPr algn="just">
              <a:buFont typeface="Arial"/>
              <a:buChar char="•"/>
            </a:pPr>
            <a:r>
              <a:rPr lang="da-DK" sz="2200" dirty="0">
                <a:highlight>
                  <a:srgbClr val="FFFFFF"/>
                </a:highlight>
                <a:cs typeface="Calibri" panose="020F0502020204030204"/>
              </a:rPr>
              <a:t>Hvis den unge er interesseret i FGU+ tilbuddet, skal der af UU laves en særlig målgruppevurdering på om den unge kan forhåndsgodkendes til de ugentlige 3 mentortimer der er krav om.</a:t>
            </a:r>
            <a:endParaRPr lang="da-DK" sz="2200" dirty="0">
              <a:ea typeface="Calibri"/>
              <a:cs typeface="Calibri"/>
            </a:endParaRPr>
          </a:p>
          <a:p>
            <a:pPr algn="just">
              <a:buFont typeface="Arial"/>
              <a:buChar char="•"/>
            </a:pPr>
            <a:r>
              <a:rPr lang="da-DK" sz="2200" dirty="0">
                <a:highlight>
                  <a:srgbClr val="FFFFFF"/>
                </a:highlight>
                <a:cs typeface="Calibri" panose="020F0502020204030204"/>
              </a:rPr>
              <a:t>KUI laver med den unge en uddannelsesplan som ved optagelse af enhver anden elev og kort beskrivelse af den unges autisme/sårbarhed samt dokumentation for det faglige niveau gør det sandsynligt at stile mod ordinær FGU og vej videre. </a:t>
            </a:r>
            <a:r>
              <a:rPr lang="da-DK" sz="2200" u="sng" dirty="0">
                <a:highlight>
                  <a:srgbClr val="FFFFFF"/>
                </a:highlight>
                <a:cs typeface="Calibri" panose="020F0502020204030204"/>
              </a:rPr>
              <a:t>Det anbefales at eleven bliver indskrevet for et helt år</a:t>
            </a:r>
            <a:r>
              <a:rPr lang="da-DK" sz="2200" dirty="0">
                <a:highlight>
                  <a:srgbClr val="FFFFFF"/>
                </a:highlight>
                <a:cs typeface="Calibri" panose="020F0502020204030204"/>
              </a:rPr>
              <a:t>. </a:t>
            </a:r>
            <a:endParaRPr lang="da-DK" sz="2200" dirty="0">
              <a:ea typeface="Calibri"/>
              <a:cs typeface="Calibri"/>
            </a:endParaRPr>
          </a:p>
          <a:p>
            <a:pPr algn="just">
              <a:buFont typeface="Arial"/>
              <a:buChar char="•"/>
            </a:pPr>
            <a:r>
              <a:rPr lang="da-DK" sz="2200" dirty="0">
                <a:highlight>
                  <a:srgbClr val="FFFFFF"/>
                </a:highlight>
                <a:cs typeface="Calibri" panose="020F0502020204030204"/>
              </a:rPr>
              <a:t>Eleven indkaldes til en samtale og rundvisning med en af holdets undervisere, eller holdets vejleder. Dette er en individuel samtale, hvor det vurderes det herefter at eleven kan efterleve de øvrige krav der er på holdet (som f.eks. </a:t>
            </a:r>
            <a:r>
              <a:rPr lang="da-DK" sz="2200" dirty="0" err="1">
                <a:highlight>
                  <a:srgbClr val="FFFFFF"/>
                </a:highlight>
                <a:cs typeface="Calibri" panose="020F0502020204030204"/>
              </a:rPr>
              <a:t>kontaktbarhed</a:t>
            </a:r>
            <a:r>
              <a:rPr lang="da-DK" sz="2200" dirty="0">
                <a:highlight>
                  <a:srgbClr val="FFFFFF"/>
                </a:highlight>
                <a:cs typeface="Calibri" panose="020F0502020204030204"/>
              </a:rPr>
              <a:t> og fagligt drive) tilbydes eleven herefter en plads på holdet.</a:t>
            </a:r>
            <a:endParaRPr lang="da-DK" sz="2200" dirty="0">
              <a:ea typeface="Calibri"/>
              <a:cs typeface="Calibri"/>
            </a:endParaRPr>
          </a:p>
          <a:p>
            <a:pPr algn="just">
              <a:buFont typeface="Arial"/>
              <a:buChar char="•"/>
            </a:pPr>
            <a:r>
              <a:rPr lang="da-DK" sz="2200" dirty="0">
                <a:highlight>
                  <a:srgbClr val="FFFFFF"/>
                </a:highlight>
                <a:cs typeface="Calibri" panose="020F0502020204030204"/>
              </a:rPr>
              <a:t>FGU vejleder den unge og eventuelt forældre til at få søgt om mentorstøtte, som nævnt af UU ved den særlige målgruppevurdering og i uddannelsesplanen. Jobcenteret skal bevillige.</a:t>
            </a:r>
            <a:endParaRPr lang="da-DK" sz="2200" dirty="0">
              <a:ea typeface="Calibri"/>
              <a:cs typeface="Calibri"/>
            </a:endParaRPr>
          </a:p>
          <a:p>
            <a:pPr algn="just">
              <a:buFont typeface="Arial"/>
              <a:buChar char="•"/>
            </a:pPr>
            <a:r>
              <a:rPr lang="da-DK" sz="2200" dirty="0">
                <a:highlight>
                  <a:srgbClr val="FFFFFF"/>
                </a:highlight>
                <a:cs typeface="Calibri" panose="020F0502020204030204"/>
              </a:rPr>
              <a:t>Når eleven er bevilliget støtte optages eleven på FGU+</a:t>
            </a:r>
            <a:endParaRPr lang="da-DK" sz="2200" dirty="0">
              <a:highlight>
                <a:srgbClr val="FFFFFF"/>
              </a:highlight>
              <a:ea typeface="Calibri"/>
              <a:cs typeface="Calibri"/>
            </a:endParaRPr>
          </a:p>
          <a:p>
            <a:pPr indent="0" algn="just">
              <a:buNone/>
            </a:pPr>
            <a:endParaRPr lang="da-DK" dirty="0">
              <a:ea typeface="Calibri"/>
              <a:cs typeface="Calibri"/>
            </a:endParaRPr>
          </a:p>
          <a:p>
            <a:pPr marL="0" indent="0" algn="just">
              <a:lnSpc>
                <a:spcPct val="100000"/>
              </a:lnSpc>
              <a:buNone/>
            </a:pPr>
            <a:endParaRPr lang="da-DK" sz="1600" dirty="0">
              <a:ea typeface="Calibri" panose="020F0502020204030204"/>
              <a:cs typeface="Calibri" panose="020F0502020204030204"/>
            </a:endParaRPr>
          </a:p>
          <a:p>
            <a:pPr marL="0" indent="0" algn="just">
              <a:lnSpc>
                <a:spcPct val="100000"/>
              </a:lnSpc>
              <a:buNone/>
            </a:pPr>
            <a:endParaRPr lang="da-DK" sz="1600" dirty="0">
              <a:cs typeface="Calibri" panose="020F0502020204030204"/>
            </a:endParaRPr>
          </a:p>
          <a:p>
            <a:pPr marL="0" indent="0" algn="just">
              <a:lnSpc>
                <a:spcPct val="100000"/>
              </a:lnSpc>
              <a:buNone/>
            </a:pPr>
            <a:endParaRPr lang="da-DK" dirty="0">
              <a:cs typeface="Calibri" panose="020F0502020204030204"/>
            </a:endParaRPr>
          </a:p>
          <a:p>
            <a:pPr marL="0" indent="0">
              <a:buNone/>
            </a:pPr>
            <a:endParaRPr lang="da-DK" dirty="0">
              <a:cs typeface="Calibri" panose="020F0502020204030204"/>
            </a:endParaRPr>
          </a:p>
          <a:p>
            <a:pPr marL="0" indent="0">
              <a:buNone/>
            </a:pPr>
            <a:endParaRPr lang="da-DK" dirty="0">
              <a:cs typeface="Calibri" panose="020F0502020204030204"/>
            </a:endParaRPr>
          </a:p>
          <a:p>
            <a:pPr marL="0" indent="0">
              <a:buNone/>
            </a:pPr>
            <a:endParaRPr lang="da-DK" dirty="0">
              <a:cs typeface="Calibri" panose="020F0502020204030204"/>
            </a:endParaRPr>
          </a:p>
          <a:p>
            <a:pPr marL="0" indent="0">
              <a:buNone/>
            </a:pPr>
            <a:endParaRPr lang="da-DK" dirty="0">
              <a:latin typeface="Arial"/>
              <a:cs typeface="Arial"/>
            </a:endParaRPr>
          </a:p>
          <a:p>
            <a:endParaRPr lang="da-DK" dirty="0"/>
          </a:p>
          <a:p>
            <a:endParaRPr lang="da-DK" dirty="0"/>
          </a:p>
        </p:txBody>
      </p:sp>
      <p:sp>
        <p:nvSpPr>
          <p:cNvPr id="24" name="Titel 1">
            <a:extLst>
              <a:ext uri="{FF2B5EF4-FFF2-40B4-BE49-F238E27FC236}">
                <a16:creationId xmlns:a16="http://schemas.microsoft.com/office/drawing/2014/main" id="{DF4614FC-4AC3-49AA-8312-7C1CF6097517}"/>
              </a:ext>
            </a:extLst>
          </p:cNvPr>
          <p:cNvSpPr txBox="1">
            <a:spLocks/>
          </p:cNvSpPr>
          <p:nvPr/>
        </p:nvSpPr>
        <p:spPr>
          <a:xfrm>
            <a:off x="3523730" y="57392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da-DK" sz="2400">
              <a:solidFill>
                <a:srgbClr val="FF0000"/>
              </a:solidFill>
              <a:latin typeface="+mn-lt"/>
            </a:endParaRPr>
          </a:p>
        </p:txBody>
      </p:sp>
    </p:spTree>
    <p:extLst>
      <p:ext uri="{BB962C8B-B14F-4D97-AF65-F5344CB8AC3E}">
        <p14:creationId xmlns:p14="http://schemas.microsoft.com/office/powerpoint/2010/main" val="2107642367"/>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descr="Et billede, der indeholder cirkel, Farverigt, Grafik&#10;&#10;AI-genereret indhold kan være ukorrekt.">
            <a:extLst>
              <a:ext uri="{FF2B5EF4-FFF2-40B4-BE49-F238E27FC236}">
                <a16:creationId xmlns:a16="http://schemas.microsoft.com/office/drawing/2014/main" id="{7080FCED-1307-D4E1-3545-6C0574C5C771}"/>
              </a:ext>
            </a:extLst>
          </p:cNvPr>
          <p:cNvPicPr>
            <a:picLocks noChangeAspect="1"/>
          </p:cNvPicPr>
          <p:nvPr/>
        </p:nvPicPr>
        <p:blipFill>
          <a:blip r:embed="rId2">
            <a:alphaModFix amt="34000"/>
            <a:extLst>
              <a:ext uri="{28A0092B-C50C-407E-A947-70E740481C1C}">
                <a14:useLocalDpi xmlns:a14="http://schemas.microsoft.com/office/drawing/2010/main" val="0"/>
              </a:ext>
            </a:extLst>
          </a:blip>
          <a:stretch>
            <a:fillRect/>
          </a:stretch>
        </p:blipFill>
        <p:spPr>
          <a:xfrm>
            <a:off x="205957" y="4916396"/>
            <a:ext cx="3324643" cy="1861800"/>
          </a:xfrm>
          <a:prstGeom prst="rect">
            <a:avLst/>
          </a:prstGeom>
          <a:solidFill>
            <a:schemeClr val="bg1"/>
          </a:solidFill>
          <a:effectLst>
            <a:glow>
              <a:schemeClr val="accent1"/>
            </a:glow>
            <a:outerShdw dist="50800" dir="10200000" sx="1000" sy="1000" algn="ctr" rotWithShape="0">
              <a:srgbClr val="000000"/>
            </a:outerShdw>
            <a:reflection stA="0" endPos="0" dir="5400000" sy="-100000" algn="bl" rotWithShape="0"/>
          </a:effectLst>
        </p:spPr>
      </p:pic>
      <p:sp>
        <p:nvSpPr>
          <p:cNvPr id="2" name="Title 1">
            <a:extLst>
              <a:ext uri="{FF2B5EF4-FFF2-40B4-BE49-F238E27FC236}">
                <a16:creationId xmlns:a16="http://schemas.microsoft.com/office/drawing/2014/main" id="{DBD7EA2A-11AF-B066-0AE7-862579D4B25B}"/>
              </a:ext>
            </a:extLst>
          </p:cNvPr>
          <p:cNvSpPr>
            <a:spLocks noGrp="1"/>
          </p:cNvSpPr>
          <p:nvPr>
            <p:ph type="title"/>
          </p:nvPr>
        </p:nvSpPr>
        <p:spPr/>
        <p:txBody>
          <a:bodyPr/>
          <a:lstStyle/>
          <a:p>
            <a:pPr algn="ctr"/>
            <a:r>
              <a:rPr lang="en-US" b="1" dirty="0" err="1">
                <a:solidFill>
                  <a:srgbClr val="FF0000"/>
                </a:solidFill>
                <a:ea typeface="Calibri Light"/>
                <a:cs typeface="Calibri Light"/>
              </a:rPr>
              <a:t>Hvad</a:t>
            </a:r>
            <a:r>
              <a:rPr lang="en-US" b="1" dirty="0">
                <a:solidFill>
                  <a:srgbClr val="FF0000"/>
                </a:solidFill>
                <a:ea typeface="Calibri Light"/>
                <a:cs typeface="Calibri Light"/>
              </a:rPr>
              <a:t> er FGU+?</a:t>
            </a:r>
          </a:p>
        </p:txBody>
      </p:sp>
      <p:sp>
        <p:nvSpPr>
          <p:cNvPr id="3" name="Content Placeholder 2">
            <a:extLst>
              <a:ext uri="{FF2B5EF4-FFF2-40B4-BE49-F238E27FC236}">
                <a16:creationId xmlns:a16="http://schemas.microsoft.com/office/drawing/2014/main" id="{66D4B992-A52F-E6DE-8117-15F93EDA1641}"/>
              </a:ext>
            </a:extLst>
          </p:cNvPr>
          <p:cNvSpPr>
            <a:spLocks noGrp="1"/>
          </p:cNvSpPr>
          <p:nvPr>
            <p:ph idx="1"/>
          </p:nvPr>
        </p:nvSpPr>
        <p:spPr>
          <a:xfrm>
            <a:off x="838200" y="1562100"/>
            <a:ext cx="10895196" cy="4531793"/>
          </a:xfrm>
        </p:spPr>
        <p:txBody>
          <a:bodyPr vert="horz" lIns="91440" tIns="45720" rIns="91440" bIns="45720" rtlCol="0" anchor="t">
            <a:normAutofit/>
          </a:bodyPr>
          <a:lstStyle/>
          <a:p>
            <a:pPr marL="0" indent="0">
              <a:buNone/>
            </a:pPr>
            <a:r>
              <a:rPr lang="en-US" sz="2600" dirty="0">
                <a:latin typeface="+mj-lt"/>
                <a:ea typeface="Calibri"/>
                <a:cs typeface="Calibri"/>
              </a:rPr>
              <a:t>FGU+ er et </a:t>
            </a:r>
            <a:r>
              <a:rPr lang="en-US" sz="2600" dirty="0" err="1">
                <a:latin typeface="+mj-lt"/>
                <a:ea typeface="Calibri"/>
                <a:cs typeface="Calibri"/>
              </a:rPr>
              <a:t>tilbud</a:t>
            </a:r>
            <a:r>
              <a:rPr lang="en-US" sz="2600" dirty="0">
                <a:latin typeface="+mj-lt"/>
                <a:ea typeface="Calibri"/>
                <a:cs typeface="Calibri"/>
              </a:rPr>
              <a:t> I </a:t>
            </a:r>
            <a:r>
              <a:rPr lang="en-US" sz="2600" dirty="0" err="1">
                <a:latin typeface="+mj-lt"/>
                <a:ea typeface="Calibri"/>
                <a:cs typeface="Calibri"/>
              </a:rPr>
              <a:t>samarbejde</a:t>
            </a:r>
            <a:r>
              <a:rPr lang="en-US" sz="2600" dirty="0">
                <a:latin typeface="+mj-lt"/>
                <a:ea typeface="Calibri"/>
                <a:cs typeface="Calibri"/>
              </a:rPr>
              <a:t> </a:t>
            </a:r>
            <a:r>
              <a:rPr lang="en-US" sz="2600" dirty="0" err="1">
                <a:latin typeface="+mj-lt"/>
                <a:ea typeface="Calibri"/>
                <a:cs typeface="Calibri"/>
              </a:rPr>
              <a:t>mellem</a:t>
            </a:r>
            <a:r>
              <a:rPr lang="en-US" sz="2600" dirty="0">
                <a:latin typeface="+mj-lt"/>
                <a:ea typeface="Calibri"/>
                <a:cs typeface="Calibri"/>
              </a:rPr>
              <a:t> Frederiksberg </a:t>
            </a:r>
          </a:p>
          <a:p>
            <a:pPr marL="0" indent="0">
              <a:buNone/>
            </a:pPr>
            <a:r>
              <a:rPr lang="en-US" sz="2600" dirty="0" err="1">
                <a:latin typeface="+mj-lt"/>
                <a:ea typeface="Calibri"/>
                <a:cs typeface="Calibri"/>
              </a:rPr>
              <a:t>og</a:t>
            </a:r>
            <a:r>
              <a:rPr lang="en-US" sz="2600" dirty="0">
                <a:latin typeface="+mj-lt"/>
                <a:ea typeface="Calibri"/>
                <a:cs typeface="Calibri"/>
              </a:rPr>
              <a:t> </a:t>
            </a:r>
            <a:r>
              <a:rPr lang="en-US" sz="2600" dirty="0" err="1">
                <a:latin typeface="+mj-lt"/>
                <a:ea typeface="Calibri"/>
                <a:cs typeface="Calibri"/>
              </a:rPr>
              <a:t>Københavns</a:t>
            </a:r>
            <a:r>
              <a:rPr lang="en-US" sz="2600" dirty="0">
                <a:latin typeface="+mj-lt"/>
                <a:ea typeface="Calibri"/>
                <a:cs typeface="Calibri"/>
              </a:rPr>
              <a:t> </a:t>
            </a:r>
            <a:r>
              <a:rPr lang="en-US" sz="2600" dirty="0" err="1">
                <a:latin typeface="+mj-lt"/>
                <a:ea typeface="Calibri"/>
                <a:cs typeface="Calibri"/>
              </a:rPr>
              <a:t>kommune</a:t>
            </a:r>
            <a:r>
              <a:rPr lang="en-US" sz="2600" dirty="0">
                <a:latin typeface="+mj-lt"/>
                <a:ea typeface="Calibri"/>
                <a:cs typeface="Calibri"/>
              </a:rPr>
              <a:t>.</a:t>
            </a:r>
          </a:p>
          <a:p>
            <a:pPr marL="0" indent="0">
              <a:lnSpc>
                <a:spcPct val="110000"/>
              </a:lnSpc>
              <a:buNone/>
            </a:pPr>
            <a:r>
              <a:rPr lang="da-DK" sz="2600" kern="0" dirty="0">
                <a:latin typeface="+mj-lt"/>
                <a:ea typeface="Calibri"/>
                <a:cs typeface="Segoe UI"/>
              </a:rPr>
              <a:t>FGU+ er et særligt tilrettelagt tilbud inden for </a:t>
            </a:r>
            <a:r>
              <a:rPr lang="da-DK" sz="2600" kern="0" dirty="0" err="1">
                <a:latin typeface="+mj-lt"/>
                <a:ea typeface="Calibri"/>
                <a:cs typeface="Segoe UI"/>
              </a:rPr>
              <a:t>FGU’s</a:t>
            </a:r>
            <a:r>
              <a:rPr lang="da-DK" sz="2600" kern="0" dirty="0">
                <a:latin typeface="+mj-lt"/>
                <a:ea typeface="Calibri"/>
                <a:cs typeface="Segoe UI"/>
              </a:rPr>
              <a:t> målgruppe </a:t>
            </a:r>
            <a:r>
              <a:rPr lang="da-DK" sz="2600" dirty="0">
                <a:latin typeface="+mj-lt"/>
              </a:rPr>
              <a:t>Unge med forskellige personlige og/eller sociale udfordringer, som på nuværende tidspunkt ikke kan fungere i FGU Hovedstadens eksisterende AGU-spor.</a:t>
            </a:r>
          </a:p>
          <a:p>
            <a:pPr marL="0" indent="0">
              <a:buNone/>
            </a:pPr>
            <a:r>
              <a:rPr lang="en-US" sz="2600" dirty="0">
                <a:latin typeface="+mj-lt"/>
                <a:ea typeface="Calibri"/>
                <a:cs typeface="Calibri"/>
              </a:rPr>
              <a:t>FGU+ </a:t>
            </a:r>
            <a:r>
              <a:rPr lang="en-US" sz="2600" dirty="0" err="1">
                <a:latin typeface="+mj-lt"/>
                <a:ea typeface="Calibri"/>
                <a:cs typeface="Calibri"/>
              </a:rPr>
              <a:t>adskiller</a:t>
            </a:r>
            <a:r>
              <a:rPr lang="en-US" sz="2600" dirty="0">
                <a:latin typeface="+mj-lt"/>
                <a:ea typeface="Calibri"/>
                <a:cs typeface="Calibri"/>
              </a:rPr>
              <a:t> sig </a:t>
            </a:r>
            <a:r>
              <a:rPr lang="en-US" sz="2600" dirty="0" err="1">
                <a:latin typeface="+mj-lt"/>
                <a:ea typeface="Calibri"/>
                <a:cs typeface="Calibri"/>
              </a:rPr>
              <a:t>særligt</a:t>
            </a:r>
            <a:r>
              <a:rPr lang="en-US" sz="2600" dirty="0">
                <a:latin typeface="+mj-lt"/>
                <a:ea typeface="Calibri"/>
                <a:cs typeface="Calibri"/>
              </a:rPr>
              <a:t> </a:t>
            </a:r>
            <a:r>
              <a:rPr lang="en-US" sz="2600" dirty="0" err="1">
                <a:latin typeface="+mj-lt"/>
                <a:ea typeface="Calibri"/>
                <a:cs typeface="Calibri"/>
              </a:rPr>
              <a:t>fra</a:t>
            </a:r>
            <a:r>
              <a:rPr lang="en-US" sz="2600" dirty="0">
                <a:latin typeface="+mj-lt"/>
                <a:ea typeface="Calibri"/>
                <a:cs typeface="Calibri"/>
              </a:rPr>
              <a:t> </a:t>
            </a:r>
            <a:r>
              <a:rPr lang="en-US" sz="2600" dirty="0" err="1">
                <a:latin typeface="+mj-lt"/>
                <a:ea typeface="Calibri"/>
                <a:cs typeface="Calibri"/>
              </a:rPr>
              <a:t>ordinære</a:t>
            </a:r>
            <a:r>
              <a:rPr lang="en-US" sz="2600" dirty="0">
                <a:latin typeface="+mj-lt"/>
                <a:ea typeface="Calibri"/>
                <a:cs typeface="Calibri"/>
              </a:rPr>
              <a:t> AGU-hold, da </a:t>
            </a:r>
            <a:r>
              <a:rPr lang="en-US" sz="2600" dirty="0" err="1">
                <a:latin typeface="+mj-lt"/>
                <a:ea typeface="Calibri"/>
                <a:cs typeface="Calibri"/>
              </a:rPr>
              <a:t>hver</a:t>
            </a:r>
            <a:r>
              <a:rPr lang="en-US" sz="2600" dirty="0">
                <a:latin typeface="+mj-lt"/>
                <a:ea typeface="Calibri"/>
                <a:cs typeface="Calibri"/>
              </a:rPr>
              <a:t> </a:t>
            </a:r>
            <a:r>
              <a:rPr lang="en-US" sz="2600" dirty="0" err="1">
                <a:latin typeface="+mj-lt"/>
                <a:ea typeface="Calibri"/>
                <a:cs typeface="Calibri"/>
              </a:rPr>
              <a:t>elev</a:t>
            </a:r>
            <a:r>
              <a:rPr lang="en-US" sz="2600" dirty="0">
                <a:latin typeface="+mj-lt"/>
                <a:ea typeface="Calibri"/>
                <a:cs typeface="Calibri"/>
              </a:rPr>
              <a:t> </a:t>
            </a:r>
            <a:r>
              <a:rPr lang="en-US" sz="2600" dirty="0" err="1">
                <a:latin typeface="+mj-lt"/>
                <a:ea typeface="Calibri"/>
                <a:cs typeface="Calibri"/>
              </a:rPr>
              <a:t>får</a:t>
            </a:r>
            <a:r>
              <a:rPr lang="en-US" sz="2600" dirty="0">
                <a:latin typeface="+mj-lt"/>
                <a:ea typeface="Calibri"/>
                <a:cs typeface="Calibri"/>
              </a:rPr>
              <a:t> </a:t>
            </a:r>
            <a:r>
              <a:rPr lang="en-US" sz="2600" dirty="0" err="1">
                <a:latin typeface="+mj-lt"/>
                <a:ea typeface="Calibri"/>
                <a:cs typeface="Calibri"/>
              </a:rPr>
              <a:t>tildelt</a:t>
            </a:r>
            <a:r>
              <a:rPr lang="en-US" sz="2600" dirty="0">
                <a:latin typeface="+mj-lt"/>
                <a:ea typeface="Calibri"/>
                <a:cs typeface="Calibri"/>
              </a:rPr>
              <a:t> 3 timers </a:t>
            </a:r>
            <a:r>
              <a:rPr lang="en-US" sz="2600" dirty="0" err="1">
                <a:latin typeface="+mj-lt"/>
                <a:ea typeface="Calibri"/>
                <a:cs typeface="Calibri"/>
              </a:rPr>
              <a:t>mentorstøtte</a:t>
            </a:r>
            <a:r>
              <a:rPr lang="en-US" sz="2600" dirty="0">
                <a:latin typeface="+mj-lt"/>
                <a:ea typeface="Calibri"/>
                <a:cs typeface="Calibri"/>
              </a:rPr>
              <a:t> </a:t>
            </a:r>
            <a:r>
              <a:rPr lang="en-US" sz="2600" dirty="0" err="1">
                <a:latin typeface="+mj-lt"/>
                <a:ea typeface="Calibri"/>
                <a:cs typeface="Calibri"/>
              </a:rPr>
              <a:t>ugentligt</a:t>
            </a:r>
            <a:r>
              <a:rPr lang="en-US" sz="2600" dirty="0">
                <a:latin typeface="+mj-lt"/>
                <a:ea typeface="Calibri"/>
                <a:cs typeface="Calibri"/>
              </a:rPr>
              <a:t>.</a:t>
            </a:r>
          </a:p>
          <a:p>
            <a:endParaRPr lang="en-US" dirty="0">
              <a:ea typeface="Calibri"/>
              <a:cs typeface="Calibri"/>
            </a:endParaRPr>
          </a:p>
        </p:txBody>
      </p:sp>
      <p:pic>
        <p:nvPicPr>
          <p:cNvPr id="5" name="Graphic 4">
            <a:extLst>
              <a:ext uri="{FF2B5EF4-FFF2-40B4-BE49-F238E27FC236}">
                <a16:creationId xmlns:a16="http://schemas.microsoft.com/office/drawing/2014/main" id="{2956C6D3-0BDD-CCAD-E577-4212D877B52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32655" y="6140702"/>
            <a:ext cx="1205986" cy="560732"/>
          </a:xfrm>
          <a:prstGeom prst="rect">
            <a:avLst/>
          </a:prstGeom>
        </p:spPr>
      </p:pic>
      <p:sp>
        <p:nvSpPr>
          <p:cNvPr id="7" name="TextBox 6">
            <a:extLst>
              <a:ext uri="{FF2B5EF4-FFF2-40B4-BE49-F238E27FC236}">
                <a16:creationId xmlns:a16="http://schemas.microsoft.com/office/drawing/2014/main" id="{3A306230-B05C-45B6-4782-F0EFD27B9E06}"/>
              </a:ext>
            </a:extLst>
          </p:cNvPr>
          <p:cNvSpPr txBox="1"/>
          <p:nvPr/>
        </p:nvSpPr>
        <p:spPr>
          <a:xfrm>
            <a:off x="8483600" y="6270680"/>
            <a:ext cx="24638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err="1">
                <a:solidFill>
                  <a:srgbClr val="FF0000"/>
                </a:solidFill>
                <a:ea typeface="Calibri"/>
                <a:cs typeface="Calibri"/>
              </a:rPr>
              <a:t>Målgruppen</a:t>
            </a:r>
            <a:r>
              <a:rPr lang="en-US" b="1" dirty="0">
                <a:solidFill>
                  <a:srgbClr val="FF0000"/>
                </a:solidFill>
                <a:ea typeface="Calibri"/>
                <a:cs typeface="Calibri"/>
              </a:rPr>
              <a:t> for FGU+ </a:t>
            </a:r>
          </a:p>
        </p:txBody>
      </p:sp>
      <p:pic>
        <p:nvPicPr>
          <p:cNvPr id="12" name="Grafik 11">
            <a:extLst>
              <a:ext uri="{FF2B5EF4-FFF2-40B4-BE49-F238E27FC236}">
                <a16:creationId xmlns:a16="http://schemas.microsoft.com/office/drawing/2014/main" id="{AA308C78-A88E-D57F-1B50-6744EA4D098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80401" y="156566"/>
            <a:ext cx="3263899" cy="2354735"/>
          </a:xfrm>
          <a:prstGeom prst="rect">
            <a:avLst/>
          </a:prstGeom>
        </p:spPr>
      </p:pic>
    </p:spTree>
    <p:extLst>
      <p:ext uri="{BB962C8B-B14F-4D97-AF65-F5344CB8AC3E}">
        <p14:creationId xmlns:p14="http://schemas.microsoft.com/office/powerpoint/2010/main" val="1363129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594F09-05AE-6B88-81B5-934C6F820A4E}"/>
              </a:ext>
            </a:extLst>
          </p:cNvPr>
          <p:cNvSpPr txBox="1"/>
          <p:nvPr/>
        </p:nvSpPr>
        <p:spPr>
          <a:xfrm>
            <a:off x="927936" y="495327"/>
            <a:ext cx="10515600" cy="132556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90000"/>
              </a:lnSpc>
              <a:spcBef>
                <a:spcPct val="0"/>
              </a:spcBef>
              <a:spcAft>
                <a:spcPts val="600"/>
              </a:spcAft>
            </a:pPr>
            <a:r>
              <a:rPr lang="da-DK" sz="4400" b="1" kern="1200" baseline="0" dirty="0">
                <a:solidFill>
                  <a:srgbClr val="FF0000"/>
                </a:solidFill>
                <a:latin typeface="+mj-lt"/>
                <a:ea typeface="+mj-ea"/>
                <a:cs typeface="+mj-cs"/>
              </a:rPr>
              <a:t>Målgruppen for FGU+</a:t>
            </a:r>
            <a:r>
              <a:rPr lang="da-DK" sz="4400" kern="1200" dirty="0">
                <a:latin typeface="+mj-lt"/>
                <a:ea typeface="+mj-ea"/>
                <a:cs typeface="+mj-cs"/>
              </a:rPr>
              <a:t>​ </a:t>
            </a:r>
            <a:endParaRPr lang="en-US" sz="4400" dirty="0">
              <a:latin typeface="+mj-lt"/>
              <a:ea typeface="+mj-ea"/>
              <a:cs typeface="+mj-cs"/>
            </a:endParaRPr>
          </a:p>
          <a:p>
            <a:pPr>
              <a:lnSpc>
                <a:spcPct val="90000"/>
              </a:lnSpc>
              <a:spcBef>
                <a:spcPct val="0"/>
              </a:spcBef>
              <a:spcAft>
                <a:spcPts val="600"/>
              </a:spcAft>
            </a:pPr>
            <a:endParaRPr lang="da-DK" sz="4400" kern="1200" dirty="0">
              <a:latin typeface="+mj-lt"/>
              <a:ea typeface="+mj-ea"/>
              <a:cs typeface="+mj-cs"/>
            </a:endParaRPr>
          </a:p>
        </p:txBody>
      </p:sp>
      <p:pic>
        <p:nvPicPr>
          <p:cNvPr id="5" name="Picture 4" descr="Et billede, der indeholder tegning, kunst, skitse, illustration/afbildning&#10;&#10;Automatisk genereret beskrivelse">
            <a:extLst>
              <a:ext uri="{FF2B5EF4-FFF2-40B4-BE49-F238E27FC236}">
                <a16:creationId xmlns:a16="http://schemas.microsoft.com/office/drawing/2014/main" id="{E3DAD9AB-B902-F74F-F423-BD5F52372B1B}"/>
              </a:ext>
            </a:extLst>
          </p:cNvPr>
          <p:cNvPicPr>
            <a:picLocks noChangeAspect="1"/>
          </p:cNvPicPr>
          <p:nvPr/>
        </p:nvPicPr>
        <p:blipFill>
          <a:blip r:embed="rId2"/>
          <a:stretch>
            <a:fillRect/>
          </a:stretch>
        </p:blipFill>
        <p:spPr>
          <a:xfrm>
            <a:off x="9926976" y="1598919"/>
            <a:ext cx="1866816" cy="3660162"/>
          </a:xfrm>
          <a:prstGeom prst="rect">
            <a:avLst/>
          </a:prstGeom>
          <a:noFill/>
        </p:spPr>
      </p:pic>
      <p:sp>
        <p:nvSpPr>
          <p:cNvPr id="2" name="TextBox 1">
            <a:extLst>
              <a:ext uri="{FF2B5EF4-FFF2-40B4-BE49-F238E27FC236}">
                <a16:creationId xmlns:a16="http://schemas.microsoft.com/office/drawing/2014/main" id="{866F2C31-D2C5-BA42-D2C1-F2186EF0A159}"/>
              </a:ext>
            </a:extLst>
          </p:cNvPr>
          <p:cNvSpPr txBox="1"/>
          <p:nvPr/>
        </p:nvSpPr>
        <p:spPr>
          <a:xfrm>
            <a:off x="8597484" y="6236402"/>
            <a:ext cx="45258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err="1">
                <a:solidFill>
                  <a:srgbClr val="FF0000"/>
                </a:solidFill>
                <a:ea typeface="Calibri"/>
                <a:cs typeface="Calibri"/>
              </a:rPr>
              <a:t>Rammerne</a:t>
            </a:r>
            <a:r>
              <a:rPr lang="en-US" b="1" dirty="0">
                <a:solidFill>
                  <a:srgbClr val="FF0000"/>
                </a:solidFill>
                <a:ea typeface="Calibri"/>
                <a:cs typeface="Calibri"/>
              </a:rPr>
              <a:t> </a:t>
            </a:r>
            <a:r>
              <a:rPr lang="en-US" b="1" dirty="0" err="1">
                <a:solidFill>
                  <a:srgbClr val="FF0000"/>
                </a:solidFill>
                <a:ea typeface="Calibri"/>
                <a:cs typeface="Calibri"/>
              </a:rPr>
              <a:t>på</a:t>
            </a:r>
            <a:r>
              <a:rPr lang="en-US" b="1" dirty="0">
                <a:solidFill>
                  <a:srgbClr val="FF0000"/>
                </a:solidFill>
                <a:ea typeface="Calibri"/>
                <a:cs typeface="Calibri"/>
              </a:rPr>
              <a:t> FGU+</a:t>
            </a:r>
            <a:endParaRPr lang="en-US" b="1" dirty="0">
              <a:solidFill>
                <a:srgbClr val="FF0000"/>
              </a:solidFill>
            </a:endParaRPr>
          </a:p>
        </p:txBody>
      </p:sp>
      <p:pic>
        <p:nvPicPr>
          <p:cNvPr id="7" name="Graphic 6">
            <a:extLst>
              <a:ext uri="{FF2B5EF4-FFF2-40B4-BE49-F238E27FC236}">
                <a16:creationId xmlns:a16="http://schemas.microsoft.com/office/drawing/2014/main" id="{2B7D9818-E734-848C-49A0-83FC154069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32655" y="6140702"/>
            <a:ext cx="1205986" cy="560732"/>
          </a:xfrm>
          <a:prstGeom prst="rect">
            <a:avLst/>
          </a:prstGeom>
        </p:spPr>
      </p:pic>
      <p:sp>
        <p:nvSpPr>
          <p:cNvPr id="8" name="Rectangle 2">
            <a:extLst>
              <a:ext uri="{FF2B5EF4-FFF2-40B4-BE49-F238E27FC236}">
                <a16:creationId xmlns:a16="http://schemas.microsoft.com/office/drawing/2014/main" id="{5E168A16-BD12-0A0B-A7A8-CC1C20BFEAB9}"/>
              </a:ext>
            </a:extLst>
          </p:cNvPr>
          <p:cNvSpPr>
            <a:spLocks noGrp="1" noChangeArrowheads="1"/>
          </p:cNvSpPr>
          <p:nvPr>
            <p:ph sz="half" idx="1"/>
          </p:nvPr>
        </p:nvSpPr>
        <p:spPr bwMode="auto">
          <a:xfrm>
            <a:off x="927936" y="1143759"/>
            <a:ext cx="8909304" cy="4570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a-DK" altLang="da-DK"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ts val="600"/>
              </a:spcBef>
              <a:spcAft>
                <a:spcPts val="600"/>
              </a:spcAft>
            </a:pPr>
            <a:r>
              <a:rPr kumimoji="0" lang="da-DK" altLang="da-DK" sz="2600" b="0" i="0" u="none" strike="noStrike" cap="none" normalizeH="0" baseline="0" dirty="0">
                <a:ln>
                  <a:noFill/>
                </a:ln>
                <a:solidFill>
                  <a:schemeClr val="tx1"/>
                </a:solidFill>
                <a:effectLst/>
                <a:latin typeface="+mj-lt"/>
              </a:rPr>
              <a:t>Unge med personlige og/eller sociale udfordringer, som ikke trives i eksisterende AGU-spor </a:t>
            </a:r>
          </a:p>
          <a:p>
            <a:pPr eaLnBrk="0" fontAlgn="base" hangingPunct="0">
              <a:lnSpc>
                <a:spcPct val="100000"/>
              </a:lnSpc>
              <a:spcBef>
                <a:spcPts val="600"/>
              </a:spcBef>
              <a:spcAft>
                <a:spcPts val="600"/>
              </a:spcAft>
            </a:pPr>
            <a:r>
              <a:rPr kumimoji="0" lang="da-DK" altLang="da-DK" sz="2600" b="0" i="0" u="none" strike="noStrike" cap="none" normalizeH="0" baseline="0" dirty="0">
                <a:ln>
                  <a:noFill/>
                </a:ln>
                <a:solidFill>
                  <a:schemeClr val="tx1"/>
                </a:solidFill>
                <a:effectLst/>
                <a:latin typeface="+mj-lt"/>
              </a:rPr>
              <a:t>Unge med mål om ungdomsuddannelse </a:t>
            </a:r>
          </a:p>
          <a:p>
            <a:pPr eaLnBrk="0" fontAlgn="base" hangingPunct="0">
              <a:lnSpc>
                <a:spcPct val="100000"/>
              </a:lnSpc>
              <a:spcBef>
                <a:spcPts val="600"/>
              </a:spcBef>
              <a:spcAft>
                <a:spcPts val="600"/>
              </a:spcAft>
            </a:pPr>
            <a:r>
              <a:rPr kumimoji="0" lang="da-DK" altLang="da-DK" sz="2600" b="0" i="0" u="none" strike="noStrike" cap="none" normalizeH="0" baseline="0" dirty="0">
                <a:ln>
                  <a:noFill/>
                </a:ln>
                <a:solidFill>
                  <a:schemeClr val="tx1"/>
                </a:solidFill>
                <a:effectLst/>
                <a:latin typeface="+mj-lt"/>
              </a:rPr>
              <a:t>Unge der kan indgå i kontakt med lærer/mentor </a:t>
            </a:r>
          </a:p>
          <a:p>
            <a:pPr eaLnBrk="0" fontAlgn="base" hangingPunct="0">
              <a:lnSpc>
                <a:spcPct val="100000"/>
              </a:lnSpc>
              <a:spcBef>
                <a:spcPts val="600"/>
              </a:spcBef>
              <a:spcAft>
                <a:spcPts val="600"/>
              </a:spcAft>
            </a:pPr>
            <a:r>
              <a:rPr kumimoji="0" lang="da-DK" altLang="da-DK" sz="2600" b="0" i="0" u="none" strike="noStrike" cap="none" normalizeH="0" baseline="0" dirty="0">
                <a:ln>
                  <a:noFill/>
                </a:ln>
                <a:solidFill>
                  <a:schemeClr val="tx1"/>
                </a:solidFill>
                <a:effectLst/>
                <a:latin typeface="+mj-lt"/>
              </a:rPr>
              <a:t>Unge med behov for struktur, selvforståelse og social udvikling </a:t>
            </a:r>
          </a:p>
          <a:p>
            <a:pPr eaLnBrk="0" fontAlgn="base" hangingPunct="0">
              <a:lnSpc>
                <a:spcPct val="100000"/>
              </a:lnSpc>
              <a:spcBef>
                <a:spcPts val="600"/>
              </a:spcBef>
              <a:spcAft>
                <a:spcPts val="600"/>
              </a:spcAft>
            </a:pPr>
            <a:r>
              <a:rPr kumimoji="0" lang="da-DK" altLang="da-DK" sz="2600" b="0" i="0" u="none" strike="noStrike" cap="none" normalizeH="0" baseline="0" dirty="0">
                <a:ln>
                  <a:noFill/>
                </a:ln>
                <a:solidFill>
                  <a:schemeClr val="tx1"/>
                </a:solidFill>
                <a:effectLst/>
                <a:latin typeface="+mj-lt"/>
              </a:rPr>
              <a:t>Unge med ønske om fællesskab </a:t>
            </a:r>
          </a:p>
          <a:p>
            <a:pPr eaLnBrk="0" fontAlgn="base" hangingPunct="0">
              <a:lnSpc>
                <a:spcPct val="100000"/>
              </a:lnSpc>
              <a:spcBef>
                <a:spcPts val="600"/>
              </a:spcBef>
              <a:spcAft>
                <a:spcPts val="600"/>
              </a:spcAft>
            </a:pPr>
            <a:r>
              <a:rPr kumimoji="0" lang="da-DK" altLang="da-DK" sz="2600" b="0" i="0" u="none" strike="noStrike" cap="none" normalizeH="0" baseline="0" dirty="0">
                <a:ln>
                  <a:noFill/>
                </a:ln>
                <a:solidFill>
                  <a:schemeClr val="tx1"/>
                </a:solidFill>
                <a:effectLst/>
                <a:latin typeface="+mj-lt"/>
              </a:rPr>
              <a:t>Unge med behov for ekstra støtte i undervisningen (ikke specialundervisning) </a:t>
            </a:r>
          </a:p>
        </p:txBody>
      </p:sp>
    </p:spTree>
    <p:extLst>
      <p:ext uri="{BB962C8B-B14F-4D97-AF65-F5344CB8AC3E}">
        <p14:creationId xmlns:p14="http://schemas.microsoft.com/office/powerpoint/2010/main" val="3852579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ladsholder til indhold 15">
            <a:extLst>
              <a:ext uri="{FF2B5EF4-FFF2-40B4-BE49-F238E27FC236}">
                <a16:creationId xmlns:a16="http://schemas.microsoft.com/office/drawing/2014/main" id="{1A1B7A41-47AE-421E-A24E-6699DFDD9395}"/>
              </a:ext>
            </a:extLst>
          </p:cNvPr>
          <p:cNvSpPr>
            <a:spLocks noGrp="1"/>
          </p:cNvSpPr>
          <p:nvPr>
            <p:ph idx="1"/>
          </p:nvPr>
        </p:nvSpPr>
        <p:spPr>
          <a:xfrm>
            <a:off x="1124393" y="1368782"/>
            <a:ext cx="9943213" cy="6275171"/>
          </a:xfrm>
        </p:spPr>
        <p:txBody>
          <a:bodyPr vert="horz" lIns="91440" tIns="45720" rIns="91440" bIns="45720" rtlCol="0" anchor="t">
            <a:noAutofit/>
          </a:bodyPr>
          <a:lstStyle/>
          <a:p>
            <a:pPr marL="0" indent="0">
              <a:buNone/>
            </a:pPr>
            <a:endParaRPr lang="da-DK" sz="2600" kern="0" dirty="0">
              <a:latin typeface="+mj-lt"/>
              <a:ea typeface="Calibri"/>
              <a:cs typeface="Segoe UI"/>
            </a:endParaRPr>
          </a:p>
          <a:p>
            <a:r>
              <a:rPr lang="da-DK" sz="2600" kern="0" dirty="0">
                <a:latin typeface="+mj-lt"/>
                <a:ea typeface="Calibri"/>
                <a:cs typeface="Segoe UI"/>
              </a:rPr>
              <a:t> “+” markerer, at der er tale om et særligt tilrettelagt hold med ekstra støtte og vejledning.</a:t>
            </a:r>
          </a:p>
          <a:p>
            <a:r>
              <a:rPr lang="da-DK" sz="2600" kern="0" dirty="0">
                <a:latin typeface="+mj-lt"/>
                <a:ea typeface="Calibri"/>
                <a:cs typeface="Segoe UI"/>
              </a:rPr>
              <a:t>Mindre læringsmiljø med ro, forudsigelighed</a:t>
            </a:r>
            <a:r>
              <a:rPr lang="da-DK" sz="2600" kern="0" dirty="0">
                <a:effectLst/>
                <a:latin typeface="+mj-lt"/>
                <a:ea typeface="Calibri"/>
                <a:cs typeface="Segoe UI"/>
              </a:rPr>
              <a:t> og </a:t>
            </a:r>
            <a:r>
              <a:rPr lang="da-DK" sz="2600" kern="0" dirty="0">
                <a:latin typeface="+mj-lt"/>
                <a:ea typeface="Calibri"/>
                <a:cs typeface="Segoe UI"/>
              </a:rPr>
              <a:t>faste relationer</a:t>
            </a:r>
            <a:r>
              <a:rPr lang="da-DK" sz="2600" kern="0" dirty="0">
                <a:effectLst/>
                <a:latin typeface="+mj-lt"/>
                <a:ea typeface="Calibri"/>
                <a:cs typeface="Segoe UI"/>
              </a:rPr>
              <a:t>.</a:t>
            </a:r>
          </a:p>
          <a:p>
            <a:r>
              <a:rPr lang="da-DK" sz="2600" kern="0" dirty="0">
                <a:latin typeface="+mj-lt"/>
                <a:ea typeface="Calibri"/>
                <a:cs typeface="Segoe UI"/>
              </a:rPr>
              <a:t>Særlig fokus på struktur, selvforståelse, sociale kompetencer og trygge fællesskaber.</a:t>
            </a:r>
          </a:p>
          <a:p>
            <a:r>
              <a:rPr lang="da-DK" sz="2600" kern="0" dirty="0">
                <a:latin typeface="+mj-lt"/>
                <a:ea typeface="Calibri"/>
                <a:cs typeface="Segoe UI"/>
              </a:rPr>
              <a:t>Undervisning og rammer, der er tilpasset elevens forudsætninger og som har brug for ekstra hensyn og støtte/vejledning i hverdagen.</a:t>
            </a:r>
          </a:p>
          <a:p>
            <a:r>
              <a:rPr lang="da-DK" sz="2600" kern="0" dirty="0">
                <a:latin typeface="+mj-lt"/>
                <a:ea typeface="Calibri"/>
                <a:cs typeface="Segoe UI"/>
              </a:rPr>
              <a:t>Optag på FGU+ er betinget af, at den unge er godkendt til mentorstøtte.</a:t>
            </a:r>
            <a:br>
              <a:rPr lang="da-DK" kern="0" dirty="0">
                <a:cs typeface="Segoe UI"/>
              </a:rPr>
            </a:br>
            <a:endParaRPr lang="en-US" sz="2000" dirty="0">
              <a:ea typeface="Calibri"/>
              <a:cs typeface="Calibri"/>
            </a:endParaRPr>
          </a:p>
          <a:p>
            <a:pPr>
              <a:lnSpc>
                <a:spcPct val="150000"/>
              </a:lnSpc>
            </a:pPr>
            <a:endParaRPr lang="da-DK" sz="2000" i="1" kern="0" dirty="0">
              <a:ea typeface="Calibri"/>
              <a:cs typeface="Calibri"/>
            </a:endParaRPr>
          </a:p>
          <a:p>
            <a:pPr marL="0" indent="0">
              <a:buNone/>
            </a:pPr>
            <a:endParaRPr lang="da-DK" sz="2000" dirty="0">
              <a:latin typeface="Calibri"/>
              <a:ea typeface="Calibri"/>
              <a:cs typeface="Arial"/>
            </a:endParaRPr>
          </a:p>
          <a:p>
            <a:pPr marL="0" indent="0">
              <a:buNone/>
            </a:pPr>
            <a:endParaRPr lang="da-DK" sz="2000" dirty="0">
              <a:latin typeface="Calibri"/>
              <a:ea typeface="Calibri"/>
              <a:cs typeface="Arial"/>
            </a:endParaRPr>
          </a:p>
          <a:p>
            <a:endParaRPr lang="da-DK" sz="2000" dirty="0">
              <a:ea typeface="Calibri"/>
              <a:cs typeface="Calibri"/>
            </a:endParaRPr>
          </a:p>
          <a:p>
            <a:endParaRPr lang="da-DK" sz="2000" dirty="0">
              <a:ea typeface="Calibri"/>
              <a:cs typeface="Calibri"/>
            </a:endParaRPr>
          </a:p>
        </p:txBody>
      </p:sp>
      <p:sp>
        <p:nvSpPr>
          <p:cNvPr id="24" name="Titel 1">
            <a:extLst>
              <a:ext uri="{FF2B5EF4-FFF2-40B4-BE49-F238E27FC236}">
                <a16:creationId xmlns:a16="http://schemas.microsoft.com/office/drawing/2014/main" id="{DF4614FC-4AC3-49AA-8312-7C1CF6097517}"/>
              </a:ext>
            </a:extLst>
          </p:cNvPr>
          <p:cNvSpPr txBox="1">
            <a:spLocks/>
          </p:cNvSpPr>
          <p:nvPr/>
        </p:nvSpPr>
        <p:spPr>
          <a:xfrm>
            <a:off x="3523730" y="57392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da-DK" sz="2400">
              <a:solidFill>
                <a:srgbClr val="FF0000"/>
              </a:solidFill>
              <a:latin typeface="+mn-lt"/>
            </a:endParaRPr>
          </a:p>
        </p:txBody>
      </p:sp>
      <p:pic>
        <p:nvPicPr>
          <p:cNvPr id="11" name="Graphic 10">
            <a:extLst>
              <a:ext uri="{FF2B5EF4-FFF2-40B4-BE49-F238E27FC236}">
                <a16:creationId xmlns:a16="http://schemas.microsoft.com/office/drawing/2014/main" id="{EDA3A469-EB3F-4FBC-8B10-E6A1C7DDF3B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030" y="4858557"/>
            <a:ext cx="4949935" cy="2049973"/>
          </a:xfrm>
          <a:prstGeom prst="rect">
            <a:avLst/>
          </a:prstGeom>
        </p:spPr>
      </p:pic>
      <p:sp>
        <p:nvSpPr>
          <p:cNvPr id="9" name="Titel 1">
            <a:extLst>
              <a:ext uri="{FF2B5EF4-FFF2-40B4-BE49-F238E27FC236}">
                <a16:creationId xmlns:a16="http://schemas.microsoft.com/office/drawing/2014/main" id="{690EAD05-8D2B-41E2-8E58-A9C5A1505FB8}"/>
              </a:ext>
            </a:extLst>
          </p:cNvPr>
          <p:cNvSpPr txBox="1">
            <a:spLocks/>
          </p:cNvSpPr>
          <p:nvPr/>
        </p:nvSpPr>
        <p:spPr>
          <a:xfrm>
            <a:off x="3865476" y="573681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sz="2000" b="1">
                <a:solidFill>
                  <a:srgbClr val="FF0000"/>
                </a:solidFill>
                <a:latin typeface="+mn-lt"/>
              </a:rPr>
              <a:t>               Bemanding på FGU+</a:t>
            </a:r>
            <a:endParaRPr lang="da-DK" sz="2000">
              <a:solidFill>
                <a:srgbClr val="FF0000"/>
              </a:solidFill>
              <a:latin typeface="+mn-lt"/>
            </a:endParaRPr>
          </a:p>
        </p:txBody>
      </p:sp>
      <p:pic>
        <p:nvPicPr>
          <p:cNvPr id="10" name="Graphic 9">
            <a:extLst>
              <a:ext uri="{FF2B5EF4-FFF2-40B4-BE49-F238E27FC236}">
                <a16:creationId xmlns:a16="http://schemas.microsoft.com/office/drawing/2014/main" id="{48DCABBA-2BEC-4C14-B75F-2FB023A7D5C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32655" y="6140702"/>
            <a:ext cx="1205986" cy="560732"/>
          </a:xfrm>
          <a:prstGeom prst="rect">
            <a:avLst/>
          </a:prstGeom>
        </p:spPr>
      </p:pic>
      <p:sp>
        <p:nvSpPr>
          <p:cNvPr id="2" name="Tekstfelt 1">
            <a:extLst>
              <a:ext uri="{FF2B5EF4-FFF2-40B4-BE49-F238E27FC236}">
                <a16:creationId xmlns:a16="http://schemas.microsoft.com/office/drawing/2014/main" id="{587C727A-2FCA-C659-A571-E191DD375549}"/>
              </a:ext>
            </a:extLst>
          </p:cNvPr>
          <p:cNvSpPr txBox="1"/>
          <p:nvPr/>
        </p:nvSpPr>
        <p:spPr>
          <a:xfrm>
            <a:off x="3523730" y="581146"/>
            <a:ext cx="4801251" cy="1046440"/>
          </a:xfrm>
          <a:prstGeom prst="rect">
            <a:avLst/>
          </a:prstGeom>
          <a:noFill/>
        </p:spPr>
        <p:txBody>
          <a:bodyPr wrap="none" rtlCol="0">
            <a:spAutoFit/>
          </a:bodyPr>
          <a:lstStyle/>
          <a:p>
            <a:r>
              <a:rPr lang="da-DK" sz="4400" b="1" dirty="0">
                <a:solidFill>
                  <a:srgbClr val="FF0000"/>
                </a:solidFill>
                <a:latin typeface="+mj-lt"/>
              </a:rPr>
              <a:t>Rammerne for FGU+</a:t>
            </a:r>
            <a:r>
              <a:rPr lang="da-DK" dirty="0"/>
              <a:t>​ </a:t>
            </a:r>
            <a:endParaRPr lang="en-US" dirty="0"/>
          </a:p>
          <a:p>
            <a:endParaRPr lang="da-DK" dirty="0"/>
          </a:p>
        </p:txBody>
      </p:sp>
    </p:spTree>
    <p:extLst>
      <p:ext uri="{BB962C8B-B14F-4D97-AF65-F5344CB8AC3E}">
        <p14:creationId xmlns:p14="http://schemas.microsoft.com/office/powerpoint/2010/main" val="1311059957"/>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F198D1ED-935B-43EF-99DD-4329C187CBA4}"/>
              </a:ext>
            </a:extLst>
          </p:cNvPr>
          <p:cNvSpPr txBox="1">
            <a:spLocks/>
          </p:cNvSpPr>
          <p:nvPr/>
        </p:nvSpPr>
        <p:spPr>
          <a:xfrm>
            <a:off x="838200" y="575462"/>
            <a:ext cx="10502463" cy="9867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b="1">
                <a:solidFill>
                  <a:srgbClr val="FF0000"/>
                </a:solidFill>
                <a:cs typeface="Calibri Light"/>
              </a:rPr>
              <a:t>Bemanding på FGU + </a:t>
            </a:r>
            <a:endParaRPr lang="en-US">
              <a:ea typeface="Calibri Light"/>
              <a:cs typeface="Calibri Light"/>
            </a:endParaRPr>
          </a:p>
        </p:txBody>
      </p:sp>
      <p:sp>
        <p:nvSpPr>
          <p:cNvPr id="16" name="Pladsholder til indhold 15">
            <a:extLst>
              <a:ext uri="{FF2B5EF4-FFF2-40B4-BE49-F238E27FC236}">
                <a16:creationId xmlns:a16="http://schemas.microsoft.com/office/drawing/2014/main" id="{1A1B7A41-47AE-421E-A24E-6699DFDD9395}"/>
              </a:ext>
            </a:extLst>
          </p:cNvPr>
          <p:cNvSpPr>
            <a:spLocks noGrp="1"/>
          </p:cNvSpPr>
          <p:nvPr>
            <p:ph idx="1"/>
          </p:nvPr>
        </p:nvSpPr>
        <p:spPr>
          <a:xfrm>
            <a:off x="1099540" y="1693273"/>
            <a:ext cx="10476187" cy="3670052"/>
          </a:xfrm>
        </p:spPr>
        <p:txBody>
          <a:bodyPr vert="horz" lIns="91440" tIns="45720" rIns="91440" bIns="45720" rtlCol="0" anchor="t">
            <a:normAutofit fontScale="77500" lnSpcReduction="20000"/>
          </a:bodyPr>
          <a:lstStyle/>
          <a:p>
            <a:pPr>
              <a:spcAft>
                <a:spcPts val="600"/>
              </a:spcAft>
            </a:pPr>
            <a:r>
              <a:rPr lang="en-US" sz="3600" dirty="0" err="1">
                <a:latin typeface="+mj-lt"/>
                <a:ea typeface="Calibri"/>
                <a:cs typeface="Segoe UI"/>
              </a:rPr>
              <a:t>På</a:t>
            </a:r>
            <a:r>
              <a:rPr lang="en-US" sz="3600" dirty="0">
                <a:latin typeface="+mj-lt"/>
                <a:ea typeface="Calibri"/>
                <a:cs typeface="Segoe UI"/>
              </a:rPr>
              <a:t> </a:t>
            </a:r>
            <a:r>
              <a:rPr lang="en-US" sz="3600" dirty="0" err="1">
                <a:latin typeface="+mj-lt"/>
                <a:ea typeface="Calibri"/>
                <a:cs typeface="Segoe UI"/>
              </a:rPr>
              <a:t>holdet</a:t>
            </a:r>
            <a:r>
              <a:rPr lang="en-US" sz="3600" dirty="0">
                <a:latin typeface="+mj-lt"/>
                <a:ea typeface="Calibri"/>
                <a:cs typeface="Segoe UI"/>
              </a:rPr>
              <a:t> </a:t>
            </a:r>
            <a:r>
              <a:rPr lang="en-US" sz="3600" dirty="0" err="1">
                <a:latin typeface="+mj-lt"/>
                <a:ea typeface="Calibri"/>
                <a:cs typeface="Segoe UI"/>
              </a:rPr>
              <a:t>vil</a:t>
            </a:r>
            <a:r>
              <a:rPr lang="en-US" sz="3600" dirty="0">
                <a:latin typeface="+mj-lt"/>
                <a:ea typeface="Calibri"/>
                <a:cs typeface="Segoe UI"/>
              </a:rPr>
              <a:t> der </a:t>
            </a:r>
            <a:r>
              <a:rPr lang="en-US" sz="3600" dirty="0" err="1">
                <a:latin typeface="+mj-lt"/>
                <a:ea typeface="Calibri"/>
                <a:cs typeface="Segoe UI"/>
              </a:rPr>
              <a:t>være</a:t>
            </a:r>
            <a:r>
              <a:rPr lang="en-US" sz="3600" dirty="0">
                <a:latin typeface="+mj-lt"/>
                <a:ea typeface="Calibri"/>
                <a:cs typeface="Segoe UI"/>
              </a:rPr>
              <a:t> max 10 </a:t>
            </a:r>
            <a:r>
              <a:rPr lang="en-US" sz="3600" dirty="0" err="1">
                <a:latin typeface="+mj-lt"/>
                <a:ea typeface="Calibri"/>
                <a:cs typeface="Segoe UI"/>
              </a:rPr>
              <a:t>elever</a:t>
            </a:r>
            <a:endParaRPr lang="en-US" sz="3600" dirty="0">
              <a:latin typeface="+mj-lt"/>
              <a:ea typeface="Calibri"/>
              <a:cs typeface="Segoe UI"/>
            </a:endParaRPr>
          </a:p>
          <a:p>
            <a:pPr>
              <a:spcAft>
                <a:spcPts val="600"/>
              </a:spcAft>
            </a:pPr>
            <a:r>
              <a:rPr lang="en-US" sz="3600" dirty="0">
                <a:latin typeface="+mj-lt"/>
                <a:ea typeface="Calibri"/>
                <a:cs typeface="Segoe UI"/>
              </a:rPr>
              <a:t>2 </a:t>
            </a:r>
            <a:r>
              <a:rPr lang="en-US" sz="3600" dirty="0" err="1">
                <a:latin typeface="+mj-lt"/>
                <a:ea typeface="Calibri"/>
                <a:cs typeface="Segoe UI"/>
              </a:rPr>
              <a:t>faste</a:t>
            </a:r>
            <a:r>
              <a:rPr lang="en-US" sz="3600" dirty="0">
                <a:latin typeface="+mj-lt"/>
                <a:ea typeface="Calibri"/>
                <a:cs typeface="Segoe UI"/>
              </a:rPr>
              <a:t> </a:t>
            </a:r>
            <a:r>
              <a:rPr lang="en-US" sz="3600" dirty="0" err="1">
                <a:latin typeface="+mj-lt"/>
                <a:ea typeface="Calibri"/>
                <a:cs typeface="Segoe UI"/>
              </a:rPr>
              <a:t>undervisere</a:t>
            </a:r>
            <a:r>
              <a:rPr lang="en-US" sz="3600" dirty="0">
                <a:latin typeface="+mj-lt"/>
                <a:ea typeface="Calibri"/>
                <a:cs typeface="Segoe UI"/>
              </a:rPr>
              <a:t> (</a:t>
            </a:r>
            <a:r>
              <a:rPr lang="en-US" sz="3600" dirty="0" err="1">
                <a:latin typeface="+mj-lt"/>
                <a:ea typeface="Calibri"/>
                <a:cs typeface="Segoe UI"/>
              </a:rPr>
              <a:t>en</a:t>
            </a:r>
            <a:r>
              <a:rPr lang="en-US" sz="3600" dirty="0">
                <a:latin typeface="+mj-lt"/>
                <a:ea typeface="Calibri"/>
                <a:cs typeface="Segoe UI"/>
              </a:rPr>
              <a:t> </a:t>
            </a:r>
            <a:r>
              <a:rPr lang="en-US" sz="3600" dirty="0" err="1">
                <a:latin typeface="+mj-lt"/>
                <a:ea typeface="Calibri"/>
                <a:cs typeface="Segoe UI"/>
              </a:rPr>
              <a:t>dansk</a:t>
            </a:r>
            <a:r>
              <a:rPr lang="en-US" sz="3600" dirty="0">
                <a:latin typeface="+mj-lt"/>
                <a:ea typeface="Calibri"/>
                <a:cs typeface="Segoe UI"/>
              </a:rPr>
              <a:t>-/</a:t>
            </a:r>
            <a:r>
              <a:rPr lang="en-US" sz="3600" dirty="0" err="1">
                <a:latin typeface="+mj-lt"/>
                <a:ea typeface="Calibri"/>
                <a:cs typeface="Segoe UI"/>
              </a:rPr>
              <a:t>engelsklærer</a:t>
            </a:r>
            <a:r>
              <a:rPr lang="en-US" sz="3600" dirty="0">
                <a:latin typeface="+mj-lt"/>
                <a:ea typeface="Calibri"/>
                <a:cs typeface="Segoe UI"/>
              </a:rPr>
              <a:t> </a:t>
            </a:r>
            <a:r>
              <a:rPr lang="en-US" sz="3600" dirty="0" err="1">
                <a:latin typeface="+mj-lt"/>
                <a:ea typeface="Calibri"/>
                <a:cs typeface="Segoe UI"/>
              </a:rPr>
              <a:t>og</a:t>
            </a:r>
            <a:r>
              <a:rPr lang="en-US" sz="3600" dirty="0">
                <a:latin typeface="+mj-lt"/>
                <a:ea typeface="Calibri"/>
                <a:cs typeface="Segoe UI"/>
              </a:rPr>
              <a:t> PASE </a:t>
            </a:r>
            <a:r>
              <a:rPr lang="en-US" sz="3600" dirty="0" err="1">
                <a:latin typeface="+mj-lt"/>
                <a:ea typeface="Calibri"/>
                <a:cs typeface="Segoe UI"/>
              </a:rPr>
              <a:t>og</a:t>
            </a:r>
            <a:r>
              <a:rPr lang="en-US" sz="3600" dirty="0">
                <a:latin typeface="+mj-lt"/>
                <a:ea typeface="Calibri"/>
                <a:cs typeface="Segoe UI"/>
              </a:rPr>
              <a:t> </a:t>
            </a:r>
            <a:r>
              <a:rPr lang="en-US" sz="3600" dirty="0" err="1">
                <a:latin typeface="+mj-lt"/>
                <a:ea typeface="Calibri"/>
                <a:cs typeface="Segoe UI"/>
              </a:rPr>
              <a:t>matematiklærer</a:t>
            </a:r>
            <a:r>
              <a:rPr lang="en-US" sz="3600" dirty="0">
                <a:latin typeface="+mj-lt"/>
                <a:ea typeface="Calibri"/>
                <a:cs typeface="Segoe UI"/>
              </a:rPr>
              <a:t>)</a:t>
            </a:r>
          </a:p>
          <a:p>
            <a:pPr>
              <a:spcAft>
                <a:spcPts val="600"/>
              </a:spcAft>
            </a:pPr>
            <a:r>
              <a:rPr lang="en-US" sz="3600" dirty="0">
                <a:latin typeface="+mj-lt"/>
                <a:ea typeface="Calibri"/>
                <a:cs typeface="Segoe UI"/>
              </a:rPr>
              <a:t>Der er to </a:t>
            </a:r>
            <a:r>
              <a:rPr lang="en-US" sz="3600" dirty="0" err="1">
                <a:latin typeface="+mj-lt"/>
                <a:ea typeface="Calibri"/>
                <a:cs typeface="Segoe UI"/>
              </a:rPr>
              <a:t>lærere</a:t>
            </a:r>
            <a:r>
              <a:rPr lang="en-US" sz="3600" dirty="0">
                <a:latin typeface="+mj-lt"/>
                <a:ea typeface="Calibri"/>
                <a:cs typeface="Segoe UI"/>
              </a:rPr>
              <a:t> </a:t>
            </a:r>
            <a:r>
              <a:rPr lang="en-US" sz="3600" dirty="0" err="1">
                <a:latin typeface="+mj-lt"/>
                <a:ea typeface="Calibri"/>
                <a:cs typeface="Segoe UI"/>
              </a:rPr>
              <a:t>på</a:t>
            </a:r>
            <a:r>
              <a:rPr lang="en-US" sz="3600" dirty="0">
                <a:latin typeface="+mj-lt"/>
                <a:ea typeface="Calibri"/>
                <a:cs typeface="Segoe UI"/>
              </a:rPr>
              <a:t> I de </a:t>
            </a:r>
            <a:r>
              <a:rPr lang="en-US" sz="3600" dirty="0" err="1">
                <a:latin typeface="+mj-lt"/>
                <a:ea typeface="Calibri"/>
                <a:cs typeface="Segoe UI"/>
              </a:rPr>
              <a:t>fleste</a:t>
            </a:r>
            <a:r>
              <a:rPr lang="en-US" sz="3600" dirty="0">
                <a:latin typeface="+mj-lt"/>
                <a:ea typeface="Calibri"/>
                <a:cs typeface="Segoe UI"/>
              </a:rPr>
              <a:t> timer</a:t>
            </a:r>
          </a:p>
          <a:p>
            <a:pPr>
              <a:spcAft>
                <a:spcPts val="600"/>
              </a:spcAft>
            </a:pPr>
            <a:r>
              <a:rPr lang="en-US" sz="3600" dirty="0" err="1">
                <a:latin typeface="+mj-lt"/>
                <a:ea typeface="Calibri"/>
                <a:cs typeface="Segoe UI"/>
              </a:rPr>
              <a:t>Begge</a:t>
            </a:r>
            <a:r>
              <a:rPr lang="en-US" sz="3600" dirty="0">
                <a:latin typeface="+mj-lt"/>
                <a:ea typeface="Calibri"/>
                <a:cs typeface="Segoe UI"/>
              </a:rPr>
              <a:t> </a:t>
            </a:r>
            <a:r>
              <a:rPr lang="en-US" sz="3600" dirty="0" err="1">
                <a:latin typeface="+mj-lt"/>
                <a:ea typeface="Calibri"/>
                <a:cs typeface="Segoe UI"/>
              </a:rPr>
              <a:t>lærere</a:t>
            </a:r>
            <a:r>
              <a:rPr lang="en-US" sz="3600" dirty="0">
                <a:latin typeface="+mj-lt"/>
                <a:ea typeface="Calibri"/>
                <a:cs typeface="Segoe UI"/>
              </a:rPr>
              <a:t> er </a:t>
            </a:r>
            <a:r>
              <a:rPr lang="en-US" sz="3600" dirty="0" err="1">
                <a:latin typeface="+mj-lt"/>
                <a:ea typeface="Calibri"/>
                <a:cs typeface="Segoe UI"/>
              </a:rPr>
              <a:t>både</a:t>
            </a:r>
            <a:r>
              <a:rPr lang="en-US" sz="3600" dirty="0">
                <a:latin typeface="+mj-lt"/>
                <a:ea typeface="Calibri"/>
                <a:cs typeface="Segoe UI"/>
              </a:rPr>
              <a:t> </a:t>
            </a:r>
            <a:r>
              <a:rPr lang="en-US" sz="3600" dirty="0" err="1">
                <a:latin typeface="+mj-lt"/>
                <a:ea typeface="Calibri"/>
                <a:cs typeface="Segoe UI"/>
              </a:rPr>
              <a:t>undervisere</a:t>
            </a:r>
            <a:r>
              <a:rPr lang="en-US" sz="3600" dirty="0">
                <a:latin typeface="+mj-lt"/>
                <a:ea typeface="Calibri"/>
                <a:cs typeface="Segoe UI"/>
              </a:rPr>
              <a:t> </a:t>
            </a:r>
            <a:r>
              <a:rPr lang="en-US" sz="3600" dirty="0" err="1">
                <a:latin typeface="+mj-lt"/>
                <a:ea typeface="Calibri"/>
                <a:cs typeface="Segoe UI"/>
              </a:rPr>
              <a:t>og</a:t>
            </a:r>
            <a:r>
              <a:rPr lang="en-US" sz="3600" dirty="0">
                <a:latin typeface="+mj-lt"/>
                <a:ea typeface="Calibri"/>
                <a:cs typeface="Segoe UI"/>
              </a:rPr>
              <a:t> </a:t>
            </a:r>
            <a:r>
              <a:rPr lang="en-US" sz="3600" dirty="0" err="1">
                <a:latin typeface="+mj-lt"/>
                <a:ea typeface="Calibri"/>
                <a:cs typeface="Segoe UI"/>
              </a:rPr>
              <a:t>mentorer</a:t>
            </a:r>
            <a:r>
              <a:rPr lang="en-US" sz="3600" dirty="0">
                <a:latin typeface="+mj-lt"/>
                <a:ea typeface="Calibri"/>
                <a:cs typeface="Segoe UI"/>
              </a:rPr>
              <a:t> for </a:t>
            </a:r>
            <a:r>
              <a:rPr lang="en-US" sz="3600" dirty="0" err="1">
                <a:latin typeface="+mj-lt"/>
                <a:ea typeface="Calibri"/>
                <a:cs typeface="Segoe UI"/>
              </a:rPr>
              <a:t>eleverne</a:t>
            </a:r>
            <a:endParaRPr lang="en-US" sz="3600" dirty="0">
              <a:latin typeface="+mj-lt"/>
              <a:ea typeface="Calibri"/>
              <a:cs typeface="Segoe UI"/>
            </a:endParaRPr>
          </a:p>
          <a:p>
            <a:pPr>
              <a:spcAft>
                <a:spcPts val="600"/>
              </a:spcAft>
            </a:pPr>
            <a:r>
              <a:rPr lang="en-US" sz="3600" dirty="0">
                <a:latin typeface="+mj-lt"/>
                <a:ea typeface="Calibri"/>
                <a:cs typeface="Segoe UI"/>
              </a:rPr>
              <a:t>Ingen </a:t>
            </a:r>
            <a:r>
              <a:rPr lang="en-US" sz="3600" dirty="0" err="1">
                <a:latin typeface="+mj-lt"/>
                <a:ea typeface="Calibri"/>
                <a:cs typeface="Segoe UI"/>
              </a:rPr>
              <a:t>vikarer</a:t>
            </a:r>
            <a:r>
              <a:rPr lang="en-US" sz="3600" dirty="0">
                <a:latin typeface="+mj-lt"/>
                <a:ea typeface="Calibri"/>
                <a:cs typeface="Segoe UI"/>
              </a:rPr>
              <a:t> </a:t>
            </a:r>
            <a:r>
              <a:rPr lang="en-US" sz="3600" dirty="0" err="1">
                <a:latin typeface="+mj-lt"/>
                <a:ea typeface="Calibri"/>
                <a:cs typeface="Segoe UI"/>
              </a:rPr>
              <a:t>ved</a:t>
            </a:r>
            <a:r>
              <a:rPr lang="en-US" sz="3600" dirty="0">
                <a:latin typeface="+mj-lt"/>
                <a:ea typeface="Calibri"/>
                <a:cs typeface="Segoe UI"/>
              </a:rPr>
              <a:t> </a:t>
            </a:r>
            <a:r>
              <a:rPr lang="en-US" sz="3600" dirty="0" err="1">
                <a:latin typeface="+mj-lt"/>
                <a:ea typeface="Calibri"/>
                <a:cs typeface="Segoe UI"/>
              </a:rPr>
              <a:t>sygdom</a:t>
            </a:r>
            <a:endParaRPr lang="en-US" sz="3600" dirty="0">
              <a:latin typeface="+mj-lt"/>
              <a:ea typeface="Calibri"/>
              <a:cs typeface="Segoe UI"/>
            </a:endParaRPr>
          </a:p>
          <a:p>
            <a:pPr>
              <a:spcAft>
                <a:spcPts val="600"/>
              </a:spcAft>
            </a:pPr>
            <a:r>
              <a:rPr lang="en-US" sz="3600" dirty="0">
                <a:latin typeface="+mj-lt"/>
                <a:ea typeface="Calibri"/>
                <a:cs typeface="Segoe UI"/>
              </a:rPr>
              <a:t>Til </a:t>
            </a:r>
            <a:r>
              <a:rPr lang="en-US" sz="3600" dirty="0" err="1">
                <a:latin typeface="+mj-lt"/>
                <a:ea typeface="Calibri"/>
                <a:cs typeface="Segoe UI"/>
              </a:rPr>
              <a:t>holdet</a:t>
            </a:r>
            <a:r>
              <a:rPr lang="en-US" sz="3600" dirty="0">
                <a:latin typeface="+mj-lt"/>
                <a:ea typeface="Calibri"/>
                <a:cs typeface="Segoe UI"/>
              </a:rPr>
              <a:t> er </a:t>
            </a:r>
            <a:r>
              <a:rPr lang="en-US" sz="3600" dirty="0" err="1">
                <a:latin typeface="+mj-lt"/>
                <a:ea typeface="Calibri"/>
                <a:cs typeface="Segoe UI"/>
              </a:rPr>
              <a:t>også</a:t>
            </a:r>
            <a:r>
              <a:rPr lang="en-US" sz="3600" dirty="0">
                <a:latin typeface="+mj-lt"/>
                <a:ea typeface="Calibri"/>
                <a:cs typeface="Segoe UI"/>
              </a:rPr>
              <a:t> </a:t>
            </a:r>
            <a:r>
              <a:rPr lang="en-US" sz="3600" dirty="0" err="1">
                <a:latin typeface="+mj-lt"/>
                <a:ea typeface="Calibri"/>
                <a:cs typeface="Segoe UI"/>
              </a:rPr>
              <a:t>knyttet</a:t>
            </a:r>
            <a:r>
              <a:rPr lang="en-US" sz="3600" dirty="0">
                <a:latin typeface="+mj-lt"/>
                <a:ea typeface="Calibri"/>
                <a:cs typeface="Segoe UI"/>
              </a:rPr>
              <a:t> </a:t>
            </a:r>
            <a:r>
              <a:rPr lang="en-US" sz="3600" dirty="0" err="1">
                <a:latin typeface="+mj-lt"/>
                <a:ea typeface="Calibri"/>
                <a:cs typeface="Segoe UI"/>
              </a:rPr>
              <a:t>en</a:t>
            </a:r>
            <a:r>
              <a:rPr lang="en-US" sz="3600" dirty="0">
                <a:latin typeface="+mj-lt"/>
                <a:ea typeface="Calibri"/>
                <a:cs typeface="Segoe UI"/>
              </a:rPr>
              <a:t> fast </a:t>
            </a:r>
            <a:r>
              <a:rPr lang="en-US" sz="3600" dirty="0" err="1">
                <a:latin typeface="+mj-lt"/>
                <a:ea typeface="Calibri"/>
                <a:cs typeface="Segoe UI"/>
              </a:rPr>
              <a:t>vejleder</a:t>
            </a:r>
            <a:r>
              <a:rPr lang="en-US" sz="3600" dirty="0">
                <a:latin typeface="+mj-lt"/>
                <a:ea typeface="Calibri"/>
                <a:cs typeface="Segoe UI"/>
              </a:rPr>
              <a:t>, </a:t>
            </a:r>
            <a:r>
              <a:rPr lang="en-US" sz="3600" dirty="0" err="1">
                <a:latin typeface="+mj-lt"/>
                <a:ea typeface="Calibri"/>
                <a:cs typeface="Segoe UI"/>
              </a:rPr>
              <a:t>som</a:t>
            </a:r>
            <a:r>
              <a:rPr lang="en-US" sz="3600" dirty="0">
                <a:latin typeface="+mj-lt"/>
                <a:ea typeface="Calibri"/>
                <a:cs typeface="Segoe UI"/>
              </a:rPr>
              <a:t> </a:t>
            </a:r>
            <a:r>
              <a:rPr lang="en-US" sz="3600" dirty="0" err="1">
                <a:latin typeface="+mj-lt"/>
                <a:ea typeface="Calibri"/>
                <a:cs typeface="Segoe UI"/>
              </a:rPr>
              <a:t>følger</a:t>
            </a:r>
            <a:r>
              <a:rPr lang="en-US" sz="3600" dirty="0">
                <a:latin typeface="+mj-lt"/>
                <a:ea typeface="Calibri"/>
                <a:cs typeface="Segoe UI"/>
              </a:rPr>
              <a:t> eleven </a:t>
            </a:r>
            <a:r>
              <a:rPr lang="en-US" sz="3600" dirty="0" err="1">
                <a:latin typeface="+mj-lt"/>
                <a:ea typeface="Calibri"/>
                <a:cs typeface="Segoe UI"/>
              </a:rPr>
              <a:t>gennem</a:t>
            </a:r>
            <a:r>
              <a:rPr lang="en-US" sz="3600" dirty="0">
                <a:latin typeface="+mj-lt"/>
                <a:ea typeface="Calibri"/>
                <a:cs typeface="Segoe UI"/>
              </a:rPr>
              <a:t> hele </a:t>
            </a:r>
            <a:r>
              <a:rPr lang="en-US" sz="3600" dirty="0" err="1">
                <a:latin typeface="+mj-lt"/>
                <a:ea typeface="Calibri"/>
                <a:cs typeface="Segoe UI"/>
              </a:rPr>
              <a:t>uddannelsesforløbet</a:t>
            </a:r>
            <a:r>
              <a:rPr lang="en-US" sz="3600" dirty="0">
                <a:latin typeface="+mj-lt"/>
                <a:ea typeface="Calibri"/>
                <a:cs typeface="Segoe UI"/>
              </a:rPr>
              <a:t> </a:t>
            </a:r>
            <a:r>
              <a:rPr lang="en-US" sz="3600" dirty="0" err="1">
                <a:latin typeface="+mj-lt"/>
                <a:ea typeface="Calibri"/>
                <a:cs typeface="Segoe UI"/>
              </a:rPr>
              <a:t>på</a:t>
            </a:r>
            <a:r>
              <a:rPr lang="en-US" sz="3600" dirty="0">
                <a:latin typeface="+mj-lt"/>
                <a:ea typeface="Calibri"/>
                <a:cs typeface="Segoe UI"/>
              </a:rPr>
              <a:t> FGU.</a:t>
            </a:r>
          </a:p>
          <a:p>
            <a:endParaRPr lang="en-US" sz="1600" dirty="0">
              <a:ea typeface="Calibri"/>
              <a:cs typeface="Calibri"/>
            </a:endParaRPr>
          </a:p>
          <a:p>
            <a:pPr marL="0" indent="0">
              <a:buNone/>
            </a:pPr>
            <a:endParaRPr lang="da-DK" dirty="0"/>
          </a:p>
          <a:p>
            <a:pPr marL="0" indent="0">
              <a:buNone/>
            </a:pPr>
            <a:endParaRPr lang="da-DK" dirty="0"/>
          </a:p>
          <a:p>
            <a:pPr marL="0" indent="0">
              <a:buNone/>
            </a:pPr>
            <a:endParaRPr lang="da-DK" dirty="0"/>
          </a:p>
        </p:txBody>
      </p:sp>
      <p:pic>
        <p:nvPicPr>
          <p:cNvPr id="11" name="Graphic 10">
            <a:extLst>
              <a:ext uri="{FF2B5EF4-FFF2-40B4-BE49-F238E27FC236}">
                <a16:creationId xmlns:a16="http://schemas.microsoft.com/office/drawing/2014/main" id="{EDA3A469-EB3F-4FBC-8B10-E6A1C7DDF3B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4961845"/>
            <a:ext cx="4949935" cy="2049973"/>
          </a:xfrm>
          <a:prstGeom prst="rect">
            <a:avLst/>
          </a:prstGeom>
        </p:spPr>
      </p:pic>
      <p:sp>
        <p:nvSpPr>
          <p:cNvPr id="9" name="Titel 1">
            <a:extLst>
              <a:ext uri="{FF2B5EF4-FFF2-40B4-BE49-F238E27FC236}">
                <a16:creationId xmlns:a16="http://schemas.microsoft.com/office/drawing/2014/main" id="{690EAD05-8D2B-41E2-8E58-A9C5A1505FB8}"/>
              </a:ext>
            </a:extLst>
          </p:cNvPr>
          <p:cNvSpPr txBox="1">
            <a:spLocks/>
          </p:cNvSpPr>
          <p:nvPr/>
        </p:nvSpPr>
        <p:spPr>
          <a:xfrm>
            <a:off x="8937490" y="5920000"/>
            <a:ext cx="1820776" cy="7250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sz="2000" b="1" dirty="0">
                <a:solidFill>
                  <a:srgbClr val="FF0000"/>
                </a:solidFill>
                <a:latin typeface="+mn-lt"/>
              </a:rPr>
              <a:t>                         Klasserummet</a:t>
            </a:r>
            <a:endParaRPr lang="da-DK" sz="2000" dirty="0">
              <a:solidFill>
                <a:srgbClr val="FF0000"/>
              </a:solidFill>
              <a:latin typeface="+mn-lt"/>
            </a:endParaRPr>
          </a:p>
        </p:txBody>
      </p:sp>
      <p:pic>
        <p:nvPicPr>
          <p:cNvPr id="10" name="Graphic 9">
            <a:extLst>
              <a:ext uri="{FF2B5EF4-FFF2-40B4-BE49-F238E27FC236}">
                <a16:creationId xmlns:a16="http://schemas.microsoft.com/office/drawing/2014/main" id="{48DCABBA-2BEC-4C14-B75F-2FB023A7D5C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32655" y="6140702"/>
            <a:ext cx="1205986" cy="560732"/>
          </a:xfrm>
          <a:prstGeom prst="rect">
            <a:avLst/>
          </a:prstGeom>
        </p:spPr>
      </p:pic>
      <p:pic>
        <p:nvPicPr>
          <p:cNvPr id="2" name="Billede 1" descr="Et billede, der indeholder Grafik, clipart, rød&#10;&#10;Automatisk genereret beskrivelse">
            <a:extLst>
              <a:ext uri="{FF2B5EF4-FFF2-40B4-BE49-F238E27FC236}">
                <a16:creationId xmlns:a16="http://schemas.microsoft.com/office/drawing/2014/main" id="{A577F206-020E-73FF-920A-A6EA7E23A8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37490" y="879705"/>
            <a:ext cx="3001151" cy="1086438"/>
          </a:xfrm>
          <a:prstGeom prst="rect">
            <a:avLst/>
          </a:prstGeom>
        </p:spPr>
      </p:pic>
    </p:spTree>
    <p:extLst>
      <p:ext uri="{BB962C8B-B14F-4D97-AF65-F5344CB8AC3E}">
        <p14:creationId xmlns:p14="http://schemas.microsoft.com/office/powerpoint/2010/main" val="2945187407"/>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F198D1ED-935B-43EF-99DD-4329C187CBA4}"/>
              </a:ext>
            </a:extLst>
          </p:cNvPr>
          <p:cNvSpPr txBox="1">
            <a:spLocks/>
          </p:cNvSpPr>
          <p:nvPr/>
        </p:nvSpPr>
        <p:spPr>
          <a:xfrm>
            <a:off x="845003" y="422324"/>
            <a:ext cx="10501993" cy="11622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b="1" dirty="0">
                <a:solidFill>
                  <a:srgbClr val="FF0000"/>
                </a:solidFill>
                <a:cs typeface="Calibri Light"/>
              </a:rPr>
              <a:t>Klasserummet</a:t>
            </a:r>
            <a:endParaRPr lang="en-US" dirty="0"/>
          </a:p>
        </p:txBody>
      </p:sp>
      <p:sp>
        <p:nvSpPr>
          <p:cNvPr id="16" name="Pladsholder til indhold 15">
            <a:extLst>
              <a:ext uri="{FF2B5EF4-FFF2-40B4-BE49-F238E27FC236}">
                <a16:creationId xmlns:a16="http://schemas.microsoft.com/office/drawing/2014/main" id="{1A1B7A41-47AE-421E-A24E-6699DFDD9395}"/>
              </a:ext>
            </a:extLst>
          </p:cNvPr>
          <p:cNvSpPr>
            <a:spLocks noGrp="1"/>
          </p:cNvSpPr>
          <p:nvPr>
            <p:ph idx="1"/>
          </p:nvPr>
        </p:nvSpPr>
        <p:spPr>
          <a:xfrm>
            <a:off x="1028700" y="1571901"/>
            <a:ext cx="10501993" cy="5004479"/>
          </a:xfrm>
        </p:spPr>
        <p:txBody>
          <a:bodyPr vert="horz" lIns="91440" tIns="45720" rIns="91440" bIns="45720" rtlCol="0" anchor="t">
            <a:noAutofit/>
          </a:bodyPr>
          <a:lstStyle/>
          <a:p>
            <a:pPr>
              <a:lnSpc>
                <a:spcPct val="100000"/>
              </a:lnSpc>
              <a:spcBef>
                <a:spcPts val="0"/>
              </a:spcBef>
              <a:spcAft>
                <a:spcPts val="1200"/>
              </a:spcAft>
            </a:pPr>
            <a:r>
              <a:rPr lang="da-DK" sz="2600" dirty="0">
                <a:latin typeface="+mj-lt"/>
                <a:ea typeface="Calibri"/>
                <a:cs typeface="Segoe UI"/>
              </a:rPr>
              <a:t>Klasserummet ligger på FGU Vesterbro med mulighed for at eleverne kan komme til og fra via egen indgang</a:t>
            </a:r>
          </a:p>
          <a:p>
            <a:pPr>
              <a:lnSpc>
                <a:spcPct val="100000"/>
              </a:lnSpc>
              <a:spcBef>
                <a:spcPts val="0"/>
              </a:spcBef>
              <a:spcAft>
                <a:spcPts val="1200"/>
              </a:spcAft>
            </a:pPr>
            <a:r>
              <a:rPr lang="da-DK" sz="2600" dirty="0">
                <a:latin typeface="+mj-lt"/>
                <a:ea typeface="Calibri"/>
                <a:cs typeface="Segoe UI"/>
              </a:rPr>
              <a:t>Rummet er indrettet med fokus på forudsigelighed og struktur</a:t>
            </a:r>
          </a:p>
          <a:p>
            <a:pPr>
              <a:lnSpc>
                <a:spcPct val="100000"/>
              </a:lnSpc>
              <a:spcBef>
                <a:spcPts val="0"/>
              </a:spcBef>
              <a:spcAft>
                <a:spcPts val="1200"/>
              </a:spcAft>
            </a:pPr>
            <a:r>
              <a:rPr lang="da-DK" sz="2600" dirty="0">
                <a:latin typeface="+mj-lt"/>
                <a:ea typeface="Calibri"/>
                <a:cs typeface="Segoe UI"/>
              </a:rPr>
              <a:t>Hver elev har sin egen faste plads med tydelig navnemarkering.</a:t>
            </a:r>
            <a:endParaRPr lang="da-DK" sz="2600" dirty="0">
              <a:latin typeface="+mj-lt"/>
              <a:ea typeface="Calibri"/>
              <a:cs typeface="Arial"/>
            </a:endParaRPr>
          </a:p>
          <a:p>
            <a:pPr>
              <a:lnSpc>
                <a:spcPct val="100000"/>
              </a:lnSpc>
              <a:spcBef>
                <a:spcPts val="0"/>
              </a:spcBef>
              <a:spcAft>
                <a:spcPts val="1200"/>
              </a:spcAft>
            </a:pPr>
            <a:r>
              <a:rPr lang="da-DK" sz="2600" dirty="0">
                <a:latin typeface="+mj-lt"/>
                <a:ea typeface="Calibri"/>
                <a:cs typeface="Segoe UI"/>
              </a:rPr>
              <a:t>Der er et fællesbord til kreative og sociale fællesskabsorienterede aktiviteter samt gruppearbejde</a:t>
            </a:r>
          </a:p>
          <a:p>
            <a:pPr>
              <a:lnSpc>
                <a:spcPct val="100000"/>
              </a:lnSpc>
              <a:spcBef>
                <a:spcPts val="0"/>
              </a:spcBef>
              <a:spcAft>
                <a:spcPts val="1200"/>
              </a:spcAft>
            </a:pPr>
            <a:r>
              <a:rPr lang="da-DK" sz="2600" dirty="0">
                <a:latin typeface="+mj-lt"/>
                <a:ea typeface="Calibri"/>
                <a:cs typeface="Segoe UI"/>
              </a:rPr>
              <a:t>Tavler i klassen viser dagens og ugens struktur, så eleverne altid kan orientere sig</a:t>
            </a:r>
            <a:endParaRPr lang="da-DK" sz="2600" dirty="0">
              <a:solidFill>
                <a:srgbClr val="FF0000"/>
              </a:solidFill>
              <a:latin typeface="+mj-lt"/>
              <a:ea typeface="Calibri"/>
              <a:cs typeface="Calibri"/>
            </a:endParaRPr>
          </a:p>
        </p:txBody>
      </p:sp>
      <p:sp>
        <p:nvSpPr>
          <p:cNvPr id="24" name="Titel 1">
            <a:extLst>
              <a:ext uri="{FF2B5EF4-FFF2-40B4-BE49-F238E27FC236}">
                <a16:creationId xmlns:a16="http://schemas.microsoft.com/office/drawing/2014/main" id="{DF4614FC-4AC3-49AA-8312-7C1CF6097517}"/>
              </a:ext>
            </a:extLst>
          </p:cNvPr>
          <p:cNvSpPr txBox="1">
            <a:spLocks/>
          </p:cNvSpPr>
          <p:nvPr/>
        </p:nvSpPr>
        <p:spPr>
          <a:xfrm>
            <a:off x="3523730" y="57392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da-DK" sz="2400">
              <a:solidFill>
                <a:srgbClr val="FF0000"/>
              </a:solidFill>
              <a:latin typeface="+mn-lt"/>
            </a:endParaRPr>
          </a:p>
        </p:txBody>
      </p:sp>
      <p:sp>
        <p:nvSpPr>
          <p:cNvPr id="9" name="Titel 1">
            <a:extLst>
              <a:ext uri="{FF2B5EF4-FFF2-40B4-BE49-F238E27FC236}">
                <a16:creationId xmlns:a16="http://schemas.microsoft.com/office/drawing/2014/main" id="{690EAD05-8D2B-41E2-8E58-A9C5A1505FB8}"/>
              </a:ext>
            </a:extLst>
          </p:cNvPr>
          <p:cNvSpPr txBox="1">
            <a:spLocks/>
          </p:cNvSpPr>
          <p:nvPr/>
        </p:nvSpPr>
        <p:spPr>
          <a:xfrm>
            <a:off x="9619090" y="6078175"/>
            <a:ext cx="1205986" cy="560732"/>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sz="2000" b="1" dirty="0">
                <a:solidFill>
                  <a:srgbClr val="FF0000"/>
                </a:solidFill>
                <a:latin typeface="+mn-lt"/>
              </a:rPr>
              <a:t>                                       Skema </a:t>
            </a:r>
            <a:endParaRPr lang="da-DK" sz="2000" dirty="0">
              <a:solidFill>
                <a:srgbClr val="FF0000"/>
              </a:solidFill>
              <a:latin typeface="+mn-lt"/>
            </a:endParaRPr>
          </a:p>
        </p:txBody>
      </p:sp>
      <p:pic>
        <p:nvPicPr>
          <p:cNvPr id="3" name="Graphic 2">
            <a:extLst>
              <a:ext uri="{FF2B5EF4-FFF2-40B4-BE49-F238E27FC236}">
                <a16:creationId xmlns:a16="http://schemas.microsoft.com/office/drawing/2014/main" id="{8F7F4766-1E5A-96A3-76CE-6BE26FD581E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732655" y="6140702"/>
            <a:ext cx="1205986" cy="560732"/>
          </a:xfrm>
          <a:prstGeom prst="rect">
            <a:avLst/>
          </a:prstGeom>
        </p:spPr>
      </p:pic>
      <p:pic>
        <p:nvPicPr>
          <p:cNvPr id="4" name="Billede 3">
            <a:extLst>
              <a:ext uri="{FF2B5EF4-FFF2-40B4-BE49-F238E27FC236}">
                <a16:creationId xmlns:a16="http://schemas.microsoft.com/office/drawing/2014/main" id="{8BDD9E93-F5A0-6FAC-4E4C-5B40CC2F98C9}"/>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rot="5400000">
            <a:off x="1745886" y="3176528"/>
            <a:ext cx="2008597" cy="5277102"/>
          </a:xfrm>
          <a:prstGeom prst="rect">
            <a:avLst/>
          </a:prstGeom>
          <a:noFill/>
          <a:ln>
            <a:gradFill>
              <a:gsLst>
                <a:gs pos="0">
                  <a:schemeClr val="accent1">
                    <a:lumMod val="11000"/>
                    <a:lumOff val="89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glow>
              <a:schemeClr val="accent1"/>
            </a:glow>
            <a:outerShdw sx="1000" sy="1000" algn="ctr" rotWithShape="0">
              <a:srgbClr val="000000"/>
            </a:outerShdw>
            <a:softEdge rad="0"/>
          </a:effectLst>
        </p:spPr>
      </p:pic>
    </p:spTree>
    <p:extLst>
      <p:ext uri="{BB962C8B-B14F-4D97-AF65-F5344CB8AC3E}">
        <p14:creationId xmlns:p14="http://schemas.microsoft.com/office/powerpoint/2010/main" val="987915033"/>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F198D1ED-935B-43EF-99DD-4329C187CBA4}"/>
              </a:ext>
            </a:extLst>
          </p:cNvPr>
          <p:cNvSpPr txBox="1">
            <a:spLocks/>
          </p:cNvSpPr>
          <p:nvPr/>
        </p:nvSpPr>
        <p:spPr>
          <a:xfrm>
            <a:off x="820048" y="25780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b="1" dirty="0">
                <a:solidFill>
                  <a:srgbClr val="FF0000"/>
                </a:solidFill>
                <a:cs typeface="Calibri Light"/>
              </a:rPr>
              <a:t>Skema</a:t>
            </a:r>
            <a:r>
              <a:rPr lang="da-DK" b="1" dirty="0">
                <a:solidFill>
                  <a:srgbClr val="FF0000"/>
                </a:solidFill>
                <a:latin typeface="+mn-lt"/>
                <a:cs typeface="Calibri Light"/>
              </a:rPr>
              <a:t> </a:t>
            </a:r>
            <a:endParaRPr lang="en-US" dirty="0">
              <a:latin typeface="+mn-lt"/>
            </a:endParaRPr>
          </a:p>
        </p:txBody>
      </p:sp>
      <p:sp>
        <p:nvSpPr>
          <p:cNvPr id="16" name="Pladsholder til indhold 15">
            <a:extLst>
              <a:ext uri="{FF2B5EF4-FFF2-40B4-BE49-F238E27FC236}">
                <a16:creationId xmlns:a16="http://schemas.microsoft.com/office/drawing/2014/main" id="{1A1B7A41-47AE-421E-A24E-6699DFDD9395}"/>
              </a:ext>
            </a:extLst>
          </p:cNvPr>
          <p:cNvSpPr>
            <a:spLocks noGrp="1"/>
          </p:cNvSpPr>
          <p:nvPr>
            <p:ph idx="1"/>
          </p:nvPr>
        </p:nvSpPr>
        <p:spPr>
          <a:xfrm>
            <a:off x="838200" y="1253330"/>
            <a:ext cx="10515600" cy="4351338"/>
          </a:xfrm>
        </p:spPr>
        <p:txBody>
          <a:bodyPr vert="horz" lIns="91440" tIns="45720" rIns="91440" bIns="45720" rtlCol="0" anchor="t">
            <a:normAutofit/>
          </a:bodyPr>
          <a:lstStyle/>
          <a:p>
            <a:pPr marL="0" indent="0">
              <a:buNone/>
            </a:pPr>
            <a:endParaRPr lang="da-DK"/>
          </a:p>
          <a:p>
            <a:pPr marL="0" indent="0">
              <a:buNone/>
            </a:pPr>
            <a:endParaRPr lang="da-DK"/>
          </a:p>
        </p:txBody>
      </p:sp>
      <p:sp>
        <p:nvSpPr>
          <p:cNvPr id="24" name="Titel 1">
            <a:extLst>
              <a:ext uri="{FF2B5EF4-FFF2-40B4-BE49-F238E27FC236}">
                <a16:creationId xmlns:a16="http://schemas.microsoft.com/office/drawing/2014/main" id="{DF4614FC-4AC3-49AA-8312-7C1CF6097517}"/>
              </a:ext>
            </a:extLst>
          </p:cNvPr>
          <p:cNvSpPr txBox="1">
            <a:spLocks/>
          </p:cNvSpPr>
          <p:nvPr/>
        </p:nvSpPr>
        <p:spPr>
          <a:xfrm>
            <a:off x="3523730" y="57392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da-DK" sz="2400">
              <a:solidFill>
                <a:srgbClr val="FF0000"/>
              </a:solidFill>
              <a:latin typeface="+mn-lt"/>
            </a:endParaRPr>
          </a:p>
        </p:txBody>
      </p:sp>
      <p:sp>
        <p:nvSpPr>
          <p:cNvPr id="9" name="Titel 1">
            <a:extLst>
              <a:ext uri="{FF2B5EF4-FFF2-40B4-BE49-F238E27FC236}">
                <a16:creationId xmlns:a16="http://schemas.microsoft.com/office/drawing/2014/main" id="{690EAD05-8D2B-41E2-8E58-A9C5A1505FB8}"/>
              </a:ext>
            </a:extLst>
          </p:cNvPr>
          <p:cNvSpPr txBox="1">
            <a:spLocks/>
          </p:cNvSpPr>
          <p:nvPr/>
        </p:nvSpPr>
        <p:spPr>
          <a:xfrm>
            <a:off x="8153400" y="5736566"/>
            <a:ext cx="279867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sz="2000" b="1" dirty="0">
                <a:solidFill>
                  <a:srgbClr val="FF0000"/>
                </a:solidFill>
                <a:latin typeface="+mn-lt"/>
              </a:rPr>
              <a:t>Struktur i hverdagen</a:t>
            </a:r>
            <a:endParaRPr lang="da-DK" sz="2000" dirty="0">
              <a:solidFill>
                <a:srgbClr val="FF0000"/>
              </a:solidFill>
              <a:latin typeface="+mn-lt"/>
            </a:endParaRPr>
          </a:p>
        </p:txBody>
      </p:sp>
      <p:pic>
        <p:nvPicPr>
          <p:cNvPr id="3" name="Picture 2">
            <a:extLst>
              <a:ext uri="{FF2B5EF4-FFF2-40B4-BE49-F238E27FC236}">
                <a16:creationId xmlns:a16="http://schemas.microsoft.com/office/drawing/2014/main" id="{4107C876-01F3-30A1-AD41-D5202771926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08833" y="1752502"/>
            <a:ext cx="11429808" cy="2530646"/>
          </a:xfrm>
          <a:prstGeom prst="rect">
            <a:avLst/>
          </a:prstGeom>
        </p:spPr>
      </p:pic>
      <p:pic>
        <p:nvPicPr>
          <p:cNvPr id="4" name="Graphic 3">
            <a:extLst>
              <a:ext uri="{FF2B5EF4-FFF2-40B4-BE49-F238E27FC236}">
                <a16:creationId xmlns:a16="http://schemas.microsoft.com/office/drawing/2014/main" id="{CA7001CE-48C4-F21E-0839-EB4E06D1909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32655" y="6140702"/>
            <a:ext cx="1205986" cy="560732"/>
          </a:xfrm>
          <a:prstGeom prst="rect">
            <a:avLst/>
          </a:prstGeom>
        </p:spPr>
      </p:pic>
      <p:pic>
        <p:nvPicPr>
          <p:cNvPr id="5" name="Billede 4" descr="Et billede, der indeholder cirkel, Farverigt, Grafik&#10;&#10;AI-genereret indhold kan være ukorrekt.">
            <a:extLst>
              <a:ext uri="{FF2B5EF4-FFF2-40B4-BE49-F238E27FC236}">
                <a16:creationId xmlns:a16="http://schemas.microsoft.com/office/drawing/2014/main" id="{B5D97B09-CDFF-5EB4-1C68-B241DCCF1B18}"/>
              </a:ext>
            </a:extLst>
          </p:cNvPr>
          <p:cNvPicPr>
            <a:picLocks noChangeAspect="1"/>
          </p:cNvPicPr>
          <p:nvPr/>
        </p:nvPicPr>
        <p:blipFill>
          <a:blip r:embed="rId5">
            <a:alphaModFix amt="35000"/>
            <a:extLst>
              <a:ext uri="{28A0092B-C50C-407E-A947-70E740481C1C}">
                <a14:useLocalDpi xmlns:a14="http://schemas.microsoft.com/office/drawing/2010/main" val="0"/>
              </a:ext>
            </a:extLst>
          </a:blip>
          <a:stretch>
            <a:fillRect/>
          </a:stretch>
        </p:blipFill>
        <p:spPr>
          <a:xfrm>
            <a:off x="118397" y="4780908"/>
            <a:ext cx="3747079" cy="2098364"/>
          </a:xfrm>
          <a:prstGeom prst="rect">
            <a:avLst/>
          </a:prstGeom>
        </p:spPr>
      </p:pic>
    </p:spTree>
    <p:extLst>
      <p:ext uri="{BB962C8B-B14F-4D97-AF65-F5344CB8AC3E}">
        <p14:creationId xmlns:p14="http://schemas.microsoft.com/office/powerpoint/2010/main" val="3470395381"/>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F198D1ED-935B-43EF-99DD-4329C187CBA4}"/>
              </a:ext>
            </a:extLst>
          </p:cNvPr>
          <p:cNvSpPr txBox="1">
            <a:spLocks/>
          </p:cNvSpPr>
          <p:nvPr/>
        </p:nvSpPr>
        <p:spPr>
          <a:xfrm>
            <a:off x="3001505" y="919887"/>
            <a:ext cx="6188989" cy="6668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b="1" dirty="0">
                <a:solidFill>
                  <a:srgbClr val="FF0000"/>
                </a:solidFill>
                <a:ea typeface="Calibri"/>
                <a:cs typeface="Calibri"/>
              </a:rPr>
              <a:t>Struktur i hverdagen</a:t>
            </a:r>
            <a:endParaRPr lang="da-DK" dirty="0">
              <a:solidFill>
                <a:srgbClr val="000000"/>
              </a:solidFill>
              <a:ea typeface="Calibri"/>
              <a:cs typeface="Calibri"/>
            </a:endParaRPr>
          </a:p>
          <a:p>
            <a:pPr algn="ctr"/>
            <a:endParaRPr lang="da-DK" sz="4000" b="1" dirty="0">
              <a:solidFill>
                <a:srgbClr val="FF0000"/>
              </a:solidFill>
              <a:latin typeface="Calibri"/>
              <a:ea typeface="Calibri"/>
              <a:cs typeface="Calibri"/>
            </a:endParaRPr>
          </a:p>
        </p:txBody>
      </p:sp>
      <p:sp>
        <p:nvSpPr>
          <p:cNvPr id="16" name="Pladsholder til indhold 15">
            <a:extLst>
              <a:ext uri="{FF2B5EF4-FFF2-40B4-BE49-F238E27FC236}">
                <a16:creationId xmlns:a16="http://schemas.microsoft.com/office/drawing/2014/main" id="{1A1B7A41-47AE-421E-A24E-6699DFDD9395}"/>
              </a:ext>
            </a:extLst>
          </p:cNvPr>
          <p:cNvSpPr>
            <a:spLocks noGrp="1"/>
          </p:cNvSpPr>
          <p:nvPr>
            <p:ph idx="1"/>
          </p:nvPr>
        </p:nvSpPr>
        <p:spPr>
          <a:xfrm>
            <a:off x="838200" y="1253330"/>
            <a:ext cx="10515600" cy="4351338"/>
          </a:xfrm>
        </p:spPr>
        <p:txBody>
          <a:bodyPr vert="horz" lIns="91440" tIns="45720" rIns="91440" bIns="45720" rtlCol="0" anchor="t">
            <a:normAutofit/>
          </a:bodyPr>
          <a:lstStyle/>
          <a:p>
            <a:pPr marL="0" indent="0">
              <a:buNone/>
            </a:pPr>
            <a:endParaRPr lang="da-DK"/>
          </a:p>
          <a:p>
            <a:pPr marL="0" indent="0">
              <a:buNone/>
            </a:pPr>
            <a:endParaRPr lang="da-DK"/>
          </a:p>
        </p:txBody>
      </p:sp>
      <p:pic>
        <p:nvPicPr>
          <p:cNvPr id="11" name="Graphic 10">
            <a:extLst>
              <a:ext uri="{FF2B5EF4-FFF2-40B4-BE49-F238E27FC236}">
                <a16:creationId xmlns:a16="http://schemas.microsoft.com/office/drawing/2014/main" id="{EDA3A469-EB3F-4FBC-8B10-E6A1C7DDF3B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859" y="5012403"/>
            <a:ext cx="4949935" cy="2049973"/>
          </a:xfrm>
          <a:prstGeom prst="rect">
            <a:avLst/>
          </a:prstGeom>
        </p:spPr>
      </p:pic>
      <p:sp>
        <p:nvSpPr>
          <p:cNvPr id="9" name="Titel 1">
            <a:extLst>
              <a:ext uri="{FF2B5EF4-FFF2-40B4-BE49-F238E27FC236}">
                <a16:creationId xmlns:a16="http://schemas.microsoft.com/office/drawing/2014/main" id="{690EAD05-8D2B-41E2-8E58-A9C5A1505FB8}"/>
              </a:ext>
            </a:extLst>
          </p:cNvPr>
          <p:cNvSpPr txBox="1">
            <a:spLocks/>
          </p:cNvSpPr>
          <p:nvPr/>
        </p:nvSpPr>
        <p:spPr>
          <a:xfrm>
            <a:off x="8282837" y="5736813"/>
            <a:ext cx="287366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sz="2000" b="1" dirty="0">
                <a:solidFill>
                  <a:srgbClr val="FF0000"/>
                </a:solidFill>
                <a:latin typeface="+mn-lt"/>
              </a:rPr>
              <a:t>Undervisningen</a:t>
            </a:r>
            <a:endParaRPr lang="da-DK" sz="2000" dirty="0">
              <a:solidFill>
                <a:srgbClr val="FF0000"/>
              </a:solidFill>
              <a:latin typeface="+mn-lt"/>
            </a:endParaRPr>
          </a:p>
        </p:txBody>
      </p:sp>
      <p:pic>
        <p:nvPicPr>
          <p:cNvPr id="10" name="Graphic 9">
            <a:extLst>
              <a:ext uri="{FF2B5EF4-FFF2-40B4-BE49-F238E27FC236}">
                <a16:creationId xmlns:a16="http://schemas.microsoft.com/office/drawing/2014/main" id="{48DCABBA-2BEC-4C14-B75F-2FB023A7D5C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32655" y="6140702"/>
            <a:ext cx="1205986" cy="560732"/>
          </a:xfrm>
          <a:prstGeom prst="rect">
            <a:avLst/>
          </a:prstGeom>
        </p:spPr>
      </p:pic>
      <p:sp>
        <p:nvSpPr>
          <p:cNvPr id="3" name="Tekstfelt 2">
            <a:extLst>
              <a:ext uri="{FF2B5EF4-FFF2-40B4-BE49-F238E27FC236}">
                <a16:creationId xmlns:a16="http://schemas.microsoft.com/office/drawing/2014/main" id="{550ED67A-9465-0361-8FD0-B5143F412659}"/>
              </a:ext>
            </a:extLst>
          </p:cNvPr>
          <p:cNvSpPr txBox="1"/>
          <p:nvPr/>
        </p:nvSpPr>
        <p:spPr>
          <a:xfrm>
            <a:off x="496454" y="1101306"/>
            <a:ext cx="7589086" cy="5963299"/>
          </a:xfrm>
          <a:prstGeom prst="rect">
            <a:avLst/>
          </a:prstGeom>
          <a:noFill/>
        </p:spPr>
        <p:txBody>
          <a:bodyPr wrap="square" lIns="91440" tIns="45720" rIns="91440" bIns="45720" anchor="t">
            <a:spAutoFit/>
          </a:bodyPr>
          <a:lstStyle/>
          <a:p>
            <a:endParaRPr lang="da-DK" b="1" dirty="0">
              <a:solidFill>
                <a:srgbClr val="FF0000"/>
              </a:solidFill>
              <a:latin typeface="Calibri"/>
              <a:ea typeface="Calibri"/>
              <a:cs typeface="Calibri"/>
            </a:endParaRPr>
          </a:p>
          <a:p>
            <a:pPr marL="457200" indent="-457200">
              <a:lnSpc>
                <a:spcPct val="150000"/>
              </a:lnSpc>
              <a:spcAft>
                <a:spcPts val="1200"/>
              </a:spcAft>
              <a:buFont typeface="Arial" panose="020B0604020202020204" pitchFamily="34" charset="0"/>
              <a:buChar char="•"/>
            </a:pPr>
            <a:r>
              <a:rPr lang="da-DK" sz="2600" dirty="0">
                <a:latin typeface="+mj-lt"/>
                <a:ea typeface="Calibri"/>
                <a:cs typeface="Segoe UI"/>
              </a:rPr>
              <a:t>Der er både uge-og dagsskema, som hænger synligt i klassen, så eleverne altid kan se dagens forløb.</a:t>
            </a:r>
          </a:p>
          <a:p>
            <a:pPr marL="457200" indent="-457200">
              <a:lnSpc>
                <a:spcPct val="150000"/>
              </a:lnSpc>
              <a:spcAft>
                <a:spcPts val="1200"/>
              </a:spcAft>
              <a:buFont typeface="Arial" panose="020B0604020202020204" pitchFamily="34" charset="0"/>
              <a:buChar char="•"/>
            </a:pPr>
            <a:r>
              <a:rPr lang="da-DK" sz="2600" dirty="0">
                <a:latin typeface="+mj-lt"/>
                <a:ea typeface="Calibri"/>
                <a:cs typeface="Segoe UI"/>
              </a:rPr>
              <a:t>Målgruppen har behov for faste og tydeligt markerede pauser. Derfor indlægges små breaks i løbet af dagen.</a:t>
            </a:r>
            <a:endParaRPr lang="da-DK" sz="2600" dirty="0">
              <a:latin typeface="+mj-lt"/>
              <a:ea typeface="Calibri"/>
              <a:cs typeface="Calibri"/>
            </a:endParaRPr>
          </a:p>
          <a:p>
            <a:pPr marL="457200" indent="-457200">
              <a:lnSpc>
                <a:spcPct val="150000"/>
              </a:lnSpc>
              <a:spcAft>
                <a:spcPts val="1200"/>
              </a:spcAft>
              <a:buFont typeface="Arial" panose="020B0604020202020204" pitchFamily="34" charset="0"/>
              <a:buChar char="•"/>
            </a:pPr>
            <a:r>
              <a:rPr lang="da-DK" sz="2600" dirty="0">
                <a:latin typeface="+mj-lt"/>
                <a:ea typeface="Calibri"/>
                <a:cs typeface="Segoe UI"/>
              </a:rPr>
              <a:t>En Time Timer bruges til at skabe overblik over pauser og undervisningstid, så eleverne kan følge med på en enkel og visuel måde.</a:t>
            </a:r>
          </a:p>
          <a:p>
            <a:pPr>
              <a:lnSpc>
                <a:spcPct val="130000"/>
              </a:lnSpc>
            </a:pPr>
            <a:endParaRPr lang="da-DK" dirty="0">
              <a:solidFill>
                <a:srgbClr val="FF0000"/>
              </a:solidFill>
              <a:ea typeface="Calibri"/>
              <a:cs typeface="Calibri"/>
            </a:endParaRPr>
          </a:p>
        </p:txBody>
      </p:sp>
      <p:pic>
        <p:nvPicPr>
          <p:cNvPr id="2" name="Picture 1">
            <a:extLst>
              <a:ext uri="{FF2B5EF4-FFF2-40B4-BE49-F238E27FC236}">
                <a16:creationId xmlns:a16="http://schemas.microsoft.com/office/drawing/2014/main" id="{B8BF072F-0A88-F283-C9BF-BB7182530144}"/>
              </a:ext>
            </a:extLst>
          </p:cNvPr>
          <p:cNvPicPr>
            <a:picLocks noChangeAspect="1"/>
          </p:cNvPicPr>
          <p:nvPr/>
        </p:nvPicPr>
        <p:blipFill>
          <a:blip r:embed="rId5"/>
          <a:stretch>
            <a:fillRect/>
          </a:stretch>
        </p:blipFill>
        <p:spPr>
          <a:xfrm>
            <a:off x="8773616" y="1600120"/>
            <a:ext cx="2352675" cy="2314575"/>
          </a:xfrm>
          <a:prstGeom prst="rect">
            <a:avLst/>
          </a:prstGeom>
        </p:spPr>
      </p:pic>
      <p:pic>
        <p:nvPicPr>
          <p:cNvPr id="4" name="Billede 3" descr="Et billede, der indeholder ur, tekst, Måleinstrument, nummer/tal&#10;&#10;Automatisk genereret beskrivelse">
            <a:extLst>
              <a:ext uri="{FF2B5EF4-FFF2-40B4-BE49-F238E27FC236}">
                <a16:creationId xmlns:a16="http://schemas.microsoft.com/office/drawing/2014/main" id="{678C071A-9344-A10A-EF98-5E46181CFD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31610" y="3426479"/>
            <a:ext cx="2235892" cy="2174728"/>
          </a:xfrm>
          <a:prstGeom prst="rect">
            <a:avLst/>
          </a:prstGeom>
        </p:spPr>
      </p:pic>
    </p:spTree>
    <p:extLst>
      <p:ext uri="{BB962C8B-B14F-4D97-AF65-F5344CB8AC3E}">
        <p14:creationId xmlns:p14="http://schemas.microsoft.com/office/powerpoint/2010/main" val="424250236"/>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F198D1ED-935B-43EF-99DD-4329C187CBA4}"/>
              </a:ext>
            </a:extLst>
          </p:cNvPr>
          <p:cNvSpPr txBox="1">
            <a:spLocks/>
          </p:cNvSpPr>
          <p:nvPr/>
        </p:nvSpPr>
        <p:spPr>
          <a:xfrm>
            <a:off x="838200" y="332122"/>
            <a:ext cx="10491020" cy="1104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b="1" dirty="0">
                <a:solidFill>
                  <a:srgbClr val="FF0000"/>
                </a:solidFill>
                <a:cs typeface="Calibri Light"/>
              </a:rPr>
              <a:t>Undervisningen</a:t>
            </a:r>
            <a:endParaRPr lang="en-US" dirty="0"/>
          </a:p>
        </p:txBody>
      </p:sp>
      <p:sp>
        <p:nvSpPr>
          <p:cNvPr id="16" name="Pladsholder til indhold 15">
            <a:extLst>
              <a:ext uri="{FF2B5EF4-FFF2-40B4-BE49-F238E27FC236}">
                <a16:creationId xmlns:a16="http://schemas.microsoft.com/office/drawing/2014/main" id="{1A1B7A41-47AE-421E-A24E-6699DFDD9395}"/>
              </a:ext>
            </a:extLst>
          </p:cNvPr>
          <p:cNvSpPr>
            <a:spLocks noGrp="1"/>
          </p:cNvSpPr>
          <p:nvPr>
            <p:ph idx="1"/>
          </p:nvPr>
        </p:nvSpPr>
        <p:spPr>
          <a:xfrm>
            <a:off x="681649" y="1951933"/>
            <a:ext cx="10649796" cy="4116896"/>
          </a:xfrm>
        </p:spPr>
        <p:txBody>
          <a:bodyPr vert="horz" lIns="91440" tIns="45720" rIns="91440" bIns="45720" rtlCol="0" anchor="t">
            <a:noAutofit/>
          </a:bodyPr>
          <a:lstStyle/>
          <a:p>
            <a:pPr>
              <a:lnSpc>
                <a:spcPct val="130000"/>
              </a:lnSpc>
            </a:pPr>
            <a:r>
              <a:rPr lang="da-DK" sz="2600" dirty="0">
                <a:latin typeface="+mj-lt"/>
              </a:rPr>
              <a:t>Undervisning i dansk, matematik og engelsk med henblik på afsluttende prøve. Der undervises desuden i fagene PLUS og PASE.</a:t>
            </a:r>
            <a:endParaRPr lang="da-DK" sz="2600" dirty="0">
              <a:latin typeface="+mj-lt"/>
              <a:ea typeface="Calibri"/>
              <a:cs typeface="Calibri"/>
            </a:endParaRPr>
          </a:p>
          <a:p>
            <a:pPr>
              <a:lnSpc>
                <a:spcPct val="130000"/>
              </a:lnSpc>
            </a:pPr>
            <a:r>
              <a:rPr lang="da-DK" sz="2600" dirty="0">
                <a:latin typeface="+mj-lt"/>
              </a:rPr>
              <a:t>Tværfaglig planlægning med fælles temaer og øget fokus på og social udvikling.</a:t>
            </a:r>
            <a:endParaRPr lang="da-DK" sz="2600" dirty="0">
              <a:latin typeface="+mj-lt"/>
              <a:ea typeface="Calibri"/>
              <a:cs typeface="Calibri"/>
            </a:endParaRPr>
          </a:p>
          <a:p>
            <a:pPr>
              <a:lnSpc>
                <a:spcPct val="130000"/>
              </a:lnSpc>
            </a:pPr>
            <a:r>
              <a:rPr lang="da-DK" sz="2600" dirty="0">
                <a:latin typeface="+mj-lt"/>
              </a:rPr>
              <a:t>Alle eftermiddagstimer er fællesskabsorienterede med aktiviteter, som har til formål at skabe sammenhold samt træne sociale færdigheder. Her har kontaktlæreren også mentortid med den enkelte elev.</a:t>
            </a:r>
            <a:endParaRPr lang="da-DK" sz="2600" dirty="0">
              <a:latin typeface="+mj-lt"/>
              <a:ea typeface="Calibri"/>
              <a:cs typeface="Calibri"/>
            </a:endParaRPr>
          </a:p>
        </p:txBody>
      </p:sp>
      <p:sp>
        <p:nvSpPr>
          <p:cNvPr id="24" name="Titel 1">
            <a:extLst>
              <a:ext uri="{FF2B5EF4-FFF2-40B4-BE49-F238E27FC236}">
                <a16:creationId xmlns:a16="http://schemas.microsoft.com/office/drawing/2014/main" id="{DF4614FC-4AC3-49AA-8312-7C1CF6097517}"/>
              </a:ext>
            </a:extLst>
          </p:cNvPr>
          <p:cNvSpPr txBox="1">
            <a:spLocks/>
          </p:cNvSpPr>
          <p:nvPr/>
        </p:nvSpPr>
        <p:spPr>
          <a:xfrm>
            <a:off x="3523730" y="57392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da-DK" sz="2400">
              <a:solidFill>
                <a:srgbClr val="FF0000"/>
              </a:solidFill>
              <a:latin typeface="+mn-lt"/>
            </a:endParaRPr>
          </a:p>
        </p:txBody>
      </p:sp>
      <p:pic>
        <p:nvPicPr>
          <p:cNvPr id="11" name="Graphic 10">
            <a:extLst>
              <a:ext uri="{FF2B5EF4-FFF2-40B4-BE49-F238E27FC236}">
                <a16:creationId xmlns:a16="http://schemas.microsoft.com/office/drawing/2014/main" id="{EDA3A469-EB3F-4FBC-8B10-E6A1C7DDF3B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859" y="5012403"/>
            <a:ext cx="4949935" cy="2049973"/>
          </a:xfrm>
          <a:prstGeom prst="rect">
            <a:avLst/>
          </a:prstGeom>
        </p:spPr>
      </p:pic>
      <p:sp>
        <p:nvSpPr>
          <p:cNvPr id="9" name="Titel 1">
            <a:extLst>
              <a:ext uri="{FF2B5EF4-FFF2-40B4-BE49-F238E27FC236}">
                <a16:creationId xmlns:a16="http://schemas.microsoft.com/office/drawing/2014/main" id="{690EAD05-8D2B-41E2-8E58-A9C5A1505FB8}"/>
              </a:ext>
            </a:extLst>
          </p:cNvPr>
          <p:cNvSpPr txBox="1">
            <a:spLocks/>
          </p:cNvSpPr>
          <p:nvPr/>
        </p:nvSpPr>
        <p:spPr>
          <a:xfrm>
            <a:off x="8703407" y="6068829"/>
            <a:ext cx="2452255" cy="8227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sz="2000" b="1" dirty="0">
                <a:solidFill>
                  <a:srgbClr val="FF0000"/>
                </a:solidFill>
                <a:latin typeface="+mn-lt"/>
              </a:rPr>
              <a:t>Plus og </a:t>
            </a:r>
            <a:r>
              <a:rPr lang="da-DK" sz="2000" b="1" dirty="0" err="1">
                <a:solidFill>
                  <a:srgbClr val="FF0000"/>
                </a:solidFill>
                <a:latin typeface="+mn-lt"/>
              </a:rPr>
              <a:t>Pase</a:t>
            </a:r>
            <a:endParaRPr lang="da-DK" sz="2000" dirty="0">
              <a:solidFill>
                <a:srgbClr val="FF0000"/>
              </a:solidFill>
              <a:latin typeface="+mn-lt"/>
            </a:endParaRPr>
          </a:p>
        </p:txBody>
      </p:sp>
      <p:pic>
        <p:nvPicPr>
          <p:cNvPr id="10" name="Graphic 9">
            <a:extLst>
              <a:ext uri="{FF2B5EF4-FFF2-40B4-BE49-F238E27FC236}">
                <a16:creationId xmlns:a16="http://schemas.microsoft.com/office/drawing/2014/main" id="{48DCABBA-2BEC-4C14-B75F-2FB023A7D5C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32655" y="6140702"/>
            <a:ext cx="1205986" cy="560732"/>
          </a:xfrm>
          <a:prstGeom prst="rect">
            <a:avLst/>
          </a:prstGeom>
        </p:spPr>
      </p:pic>
      <p:pic>
        <p:nvPicPr>
          <p:cNvPr id="3" name="Graphic 2" descr="Kugleramme kontur">
            <a:extLst>
              <a:ext uri="{FF2B5EF4-FFF2-40B4-BE49-F238E27FC236}">
                <a16:creationId xmlns:a16="http://schemas.microsoft.com/office/drawing/2014/main" id="{B21FD5C8-400A-6032-562B-868616AFB4D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960000">
            <a:off x="9122229" y="5007429"/>
            <a:ext cx="914400" cy="914400"/>
          </a:xfrm>
          <a:prstGeom prst="rect">
            <a:avLst/>
          </a:prstGeom>
        </p:spPr>
      </p:pic>
      <p:pic>
        <p:nvPicPr>
          <p:cNvPr id="5" name="Graphic 4" descr="Bøger kontur">
            <a:extLst>
              <a:ext uri="{FF2B5EF4-FFF2-40B4-BE49-F238E27FC236}">
                <a16:creationId xmlns:a16="http://schemas.microsoft.com/office/drawing/2014/main" id="{12132357-EE27-E537-2616-B8D39D0D064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680000">
            <a:off x="934707" y="499788"/>
            <a:ext cx="1404257" cy="1360714"/>
          </a:xfrm>
          <a:prstGeom prst="rect">
            <a:avLst/>
          </a:prstGeom>
        </p:spPr>
      </p:pic>
      <p:pic>
        <p:nvPicPr>
          <p:cNvPr id="6" name="Graphic 5" descr="Klasseværelse kontur">
            <a:extLst>
              <a:ext uri="{FF2B5EF4-FFF2-40B4-BE49-F238E27FC236}">
                <a16:creationId xmlns:a16="http://schemas.microsoft.com/office/drawing/2014/main" id="{95FC1694-FE89-5064-DC3F-499F20976F7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720000">
            <a:off x="9810750" y="547007"/>
            <a:ext cx="1251857" cy="1273628"/>
          </a:xfrm>
          <a:prstGeom prst="rect">
            <a:avLst/>
          </a:prstGeom>
        </p:spPr>
      </p:pic>
    </p:spTree>
    <p:extLst>
      <p:ext uri="{BB962C8B-B14F-4D97-AF65-F5344CB8AC3E}">
        <p14:creationId xmlns:p14="http://schemas.microsoft.com/office/powerpoint/2010/main" val="2469911398"/>
      </p:ext>
    </p:extLst>
  </p:cSld>
  <p:clrMapOvr>
    <a:masterClrMapping/>
  </p:clrMapOvr>
  <p:transition spd="med">
    <p:pull/>
  </p:transition>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skabelon" id="{06BAD698-946A-4665-8EF8-D1C59FD2AE23}" vid="{36EC6E0B-5BA5-45B3-A811-AD53F7A44EC0}"/>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8b1618a-b40d-4966-a541-ed8ca391583f" xsi:nil="true"/>
    <lcf76f155ced4ddcb4097134ff3c332f xmlns="aa790b26-25b4-4c27-a738-8a05f974cf3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991093779838E4A8D2FE9C568FAB95F" ma:contentTypeVersion="14" ma:contentTypeDescription="Create a new document." ma:contentTypeScope="" ma:versionID="d10eeeef796d14992eb7a565c0e03acc">
  <xsd:schema xmlns:xsd="http://www.w3.org/2001/XMLSchema" xmlns:xs="http://www.w3.org/2001/XMLSchema" xmlns:p="http://schemas.microsoft.com/office/2006/metadata/properties" xmlns:ns2="aa790b26-25b4-4c27-a738-8a05f974cf3a" xmlns:ns3="18b1618a-b40d-4966-a541-ed8ca391583f" targetNamespace="http://schemas.microsoft.com/office/2006/metadata/properties" ma:root="true" ma:fieldsID="51c03d85b6ad5eda16b114d07f7b7f30" ns2:_="" ns3:_="">
    <xsd:import namespace="aa790b26-25b4-4c27-a738-8a05f974cf3a"/>
    <xsd:import namespace="18b1618a-b40d-4966-a541-ed8ca391583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790b26-25b4-4c27-a738-8a05f974cf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21acd3e-d8fb-474f-b0b6-a84ce4b9647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8b1618a-b40d-4966-a541-ed8ca391583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e5fac75-e5bf-4569-b9e8-1c1dc4a64f48}" ma:internalName="TaxCatchAll" ma:showField="CatchAllData" ma:web="18b1618a-b40d-4966-a541-ed8ca391583f">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E882B1-ED63-4A25-BCDC-720EC97230FB}">
  <ds:schemaRefs>
    <ds:schemaRef ds:uri="http://purl.org/dc/elements/1.1/"/>
    <ds:schemaRef ds:uri="http://schemas.openxmlformats.org/package/2006/metadata/core-properties"/>
    <ds:schemaRef ds:uri="http://schemas.microsoft.com/office/2006/metadata/properties"/>
    <ds:schemaRef ds:uri="http://schemas.microsoft.com/office/2006/documentManagement/types"/>
    <ds:schemaRef ds:uri="http://www.w3.org/XML/1998/namespace"/>
    <ds:schemaRef ds:uri="http://purl.org/dc/dcmitype/"/>
    <ds:schemaRef ds:uri="18b1618a-b40d-4966-a541-ed8ca391583f"/>
    <ds:schemaRef ds:uri="http://purl.org/dc/terms/"/>
    <ds:schemaRef ds:uri="aa790b26-25b4-4c27-a738-8a05f974cf3a"/>
    <ds:schemaRef ds:uri="http://schemas.microsoft.com/office/infopath/2007/PartnerControls"/>
  </ds:schemaRefs>
</ds:datastoreItem>
</file>

<file path=customXml/itemProps2.xml><?xml version="1.0" encoding="utf-8"?>
<ds:datastoreItem xmlns:ds="http://schemas.openxmlformats.org/officeDocument/2006/customXml" ds:itemID="{372797E1-684F-4CEC-ADB4-CC0C303D38E3}">
  <ds:schemaRefs>
    <ds:schemaRef ds:uri="http://schemas.microsoft.com/sharepoint/v3/contenttype/forms"/>
  </ds:schemaRefs>
</ds:datastoreItem>
</file>

<file path=customXml/itemProps3.xml><?xml version="1.0" encoding="utf-8"?>
<ds:datastoreItem xmlns:ds="http://schemas.openxmlformats.org/officeDocument/2006/customXml" ds:itemID="{A9313D9F-761B-49DA-84DF-CD0387FA8658}">
  <ds:schemaRefs>
    <ds:schemaRef ds:uri="18b1618a-b40d-4966-a541-ed8ca391583f"/>
    <ds:schemaRef ds:uri="aa790b26-25b4-4c27-a738-8a05f974cf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Powerpoint skabelon</Template>
  <TotalTime>21</TotalTime>
  <Words>1353</Words>
  <Application>Microsoft Macintosh PowerPoint</Application>
  <PresentationFormat>Widescreen</PresentationFormat>
  <Paragraphs>116</Paragraphs>
  <Slides>14</Slides>
  <Notes>9</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14</vt:i4>
      </vt:variant>
    </vt:vector>
  </HeadingPairs>
  <TitlesOfParts>
    <vt:vector size="20" baseType="lpstr">
      <vt:lpstr>Arial</vt:lpstr>
      <vt:lpstr>Calibri</vt:lpstr>
      <vt:lpstr>Calibri Light</vt:lpstr>
      <vt:lpstr>DIN Alternate</vt:lpstr>
      <vt:lpstr>Segoe UI</vt:lpstr>
      <vt:lpstr>Office-tema</vt:lpstr>
      <vt:lpstr>PowerPoint-præsentation</vt:lpstr>
      <vt:lpstr>Hvad er FGU+?</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Elevtimer og erhvervstræning</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Danni Nielsen</dc:creator>
  <cp:lastModifiedBy>Danni Nielsen</cp:lastModifiedBy>
  <cp:revision>5</cp:revision>
  <cp:lastPrinted>2026-01-15T10:06:29Z</cp:lastPrinted>
  <dcterms:created xsi:type="dcterms:W3CDTF">2020-02-05T09:54:11Z</dcterms:created>
  <dcterms:modified xsi:type="dcterms:W3CDTF">2026-08-04T08:06:29Z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0x0101003991093779838E4A8D2FE9C568FAB95F</vt:lpwstr>
  </property>
  <property fmtid="{D5CDD505-2E9C-101B-9397-08002B2CF9AE}" pid="3" name="MediaServiceImageTags">
    <vt:lpwstr/>
  </property>
</Properties>
</file>